
<file path=[Content_Types].xml><?xml version="1.0" encoding="utf-8"?>
<Types xmlns="http://schemas.openxmlformats.org/package/2006/content-types">
  <Default Extension="png" ContentType="image/png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792" r:id="rId2"/>
  </p:sldMasterIdLst>
  <p:notesMasterIdLst>
    <p:notesMasterId r:id="rId16"/>
  </p:notesMasterIdLst>
  <p:handoutMasterIdLst>
    <p:handoutMasterId r:id="rId17"/>
  </p:handoutMasterIdLst>
  <p:sldIdLst>
    <p:sldId id="256" r:id="rId3"/>
    <p:sldId id="394" r:id="rId4"/>
    <p:sldId id="427" r:id="rId5"/>
    <p:sldId id="419" r:id="rId6"/>
    <p:sldId id="429" r:id="rId7"/>
    <p:sldId id="369" r:id="rId8"/>
    <p:sldId id="396" r:id="rId9"/>
    <p:sldId id="368" r:id="rId10"/>
    <p:sldId id="383" r:id="rId11"/>
    <p:sldId id="431" r:id="rId12"/>
    <p:sldId id="430" r:id="rId13"/>
    <p:sldId id="423" r:id="rId14"/>
    <p:sldId id="411" r:id="rId15"/>
  </p:sldIdLst>
  <p:sldSz cx="9906000" cy="6858000" type="A4"/>
  <p:notesSz cx="6858000" cy="9144000"/>
  <p:defaultTextStyle>
    <a:defPPr>
      <a:defRPr lang="en-NZ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1C5"/>
    <a:srgbClr val="A1A1A1"/>
    <a:srgbClr val="848484"/>
    <a:srgbClr val="7B7B7B"/>
    <a:srgbClr val="FFA366"/>
    <a:srgbClr val="FFE9A3"/>
    <a:srgbClr val="BFD4DB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2" autoAdjust="0"/>
    <p:restoredTop sz="91620" autoAdjust="0"/>
  </p:normalViewPr>
  <p:slideViewPr>
    <p:cSldViewPr snapToGrid="0">
      <p:cViewPr>
        <p:scale>
          <a:sx n="60" d="100"/>
          <a:sy n="60" d="100"/>
        </p:scale>
        <p:origin x="-2058" y="-60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0" d="100"/>
          <a:sy n="90" d="100"/>
        </p:scale>
        <p:origin x="-352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57BE33E-1B24-46D7-BB26-1B3D19152D68}" type="datetimeFigureOut">
              <a:rPr lang="en-NZ"/>
              <a:pPr>
                <a:defRPr/>
              </a:pPr>
              <a:t>22/11/2013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64161D2-2387-4F1A-BA2F-2D0F992EDA87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3856802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F05AB25-3BA9-41A3-B386-C6D557AE47E4}" type="datetimeFigureOut">
              <a:rPr lang="en-NZ"/>
              <a:pPr>
                <a:defRPr/>
              </a:pPr>
              <a:t>22/11/2013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NZ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NZ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F7EE74C-A07E-4CBA-AA94-806A90C89B51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8929365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nsus.gov.ph/content/2010-annual-survey-philippine-business-and-industry-electricity-gas-steam-and-air-0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>
                <a:hlinkClick r:id="rId3"/>
              </a:rPr>
              <a:t>http://www.census.gov.ph/content/2010-annual-survey-philippine-business-and-industry-electricity-gas-steam-and-air-0</a:t>
            </a:r>
            <a:endParaRPr lang="en-US" altLang="en-US" smtClean="0"/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4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39941" name="Slide Number Placeholder 4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6913400A-A317-4377-B67A-2EA724FB79E9}" type="slidenum">
              <a:rPr lang="en-NZ" altLang="en-US" smtClean="0"/>
              <a:pPr eaLnBrk="1" hangingPunct="1">
                <a:defRPr/>
              </a:pPr>
              <a:t>6</a:t>
            </a:fld>
            <a:endParaRPr lang="en-NZ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From Arun: talking point– cambodia and private sector, what NOT to do</a:t>
            </a:r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4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7FCB1069-74A7-43AD-AA37-44F778633F9C}" type="slidenum">
              <a:rPr lang="en-NZ" altLang="en-US" smtClean="0"/>
              <a:pPr eaLnBrk="1" hangingPunct="1">
                <a:defRPr/>
              </a:pPr>
              <a:t>7</a:t>
            </a:fld>
            <a:endParaRPr lang="en-NZ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1988" name="Footer Placeholder 3"/>
          <p:cNvSpPr>
            <a:spLocks noGrp="1"/>
          </p:cNvSpPr>
          <p:nvPr>
            <p:ph type="ftr" sz="quarter" idx="4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41989" name="Slide Number Placeholder 4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A9DE6D5C-2D07-4F58-A224-EC5CC561AAEB}" type="slidenum">
              <a:rPr lang="en-NZ" altLang="en-US" smtClean="0"/>
              <a:pPr eaLnBrk="1" hangingPunct="1">
                <a:defRPr/>
              </a:pPr>
              <a:t>11</a:t>
            </a:fld>
            <a:endParaRPr lang="en-NZ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945688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3" y="1262063"/>
            <a:ext cx="235902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0" y="5892800"/>
            <a:ext cx="9925050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sz="2400" i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3028950"/>
            <a:ext cx="992505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1" y="4397376"/>
            <a:ext cx="2488539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488540" y="4397376"/>
            <a:ext cx="2488539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7465618" y="4397376"/>
            <a:ext cx="2488539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977079" y="4397376"/>
            <a:ext cx="2488539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/>
          </p:nvPr>
        </p:nvSpPr>
        <p:spPr>
          <a:xfrm>
            <a:off x="322028" y="3377325"/>
            <a:ext cx="9312246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/>
          </p:nvPr>
        </p:nvSpPr>
        <p:spPr>
          <a:xfrm>
            <a:off x="2825618" y="6029070"/>
            <a:ext cx="6808655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7638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E93CB22-96B1-466F-947D-D4D58501AF27}" type="datetimeFigureOut">
              <a:rPr lang="en-US"/>
              <a:pPr>
                <a:defRPr/>
              </a:pPr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81567BC-C4CD-43BA-BF69-81B712D0E9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21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39675CC-0779-41C1-A386-23BD814B3CC2}" type="datetimeFigureOut">
              <a:rPr lang="en-US"/>
              <a:pPr>
                <a:defRPr/>
              </a:pPr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5FE2660-3DB1-4E9D-ADD6-194D0CBEA7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063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3087C72-F5B3-49F3-B073-628DE7A2F77F}" type="datetimeFigureOut">
              <a:rPr lang="en-US"/>
              <a:pPr>
                <a:defRPr/>
              </a:pPr>
              <a:t>11/22/2013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BCFF216-F26A-4947-9A65-A5AFED112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086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D04D7AF-8E6E-448A-9323-324D92586CB4}" type="datetimeFigureOut">
              <a:rPr lang="en-US"/>
              <a:pPr>
                <a:defRPr/>
              </a:pPr>
              <a:t>11/22/2013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5CE9714-6AA5-422F-9B6D-8E46638C83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270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95B15C6-58BA-443C-85CE-441DF4459946}" type="datetimeFigureOut">
              <a:rPr lang="en-US"/>
              <a:pPr>
                <a:defRPr/>
              </a:pPr>
              <a:t>11/22/2013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080F9C9-0B73-402B-A292-4E36A1CE96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644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2F3E7AD-FFFF-4283-8AEF-CEF150F73873}" type="datetimeFigureOut">
              <a:rPr lang="en-US"/>
              <a:pPr>
                <a:defRPr/>
              </a:pPr>
              <a:t>11/22/2013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21AB884-1BBC-4A93-A9DA-8BBD0160A1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918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FC66AB8-7D25-4B18-ADBF-AA00BD6E798C}" type="datetimeFigureOut">
              <a:rPr lang="en-US"/>
              <a:pPr>
                <a:defRPr/>
              </a:pPr>
              <a:t>11/22/2013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530370B-0681-4C78-AAFD-D1A7D36C50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7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0CFBD5F-D8A5-4F84-BE1C-55969775CF8E}" type="datetimeFigureOut">
              <a:rPr lang="en-US"/>
              <a:pPr>
                <a:defRPr/>
              </a:pPr>
              <a:t>11/22/2013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7EE0FDA-D2F3-4B56-ADC2-D9A1BFF3F6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6587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8B06F8D-8B07-48C0-9E81-47D0EB982A90}" type="datetimeFigureOut">
              <a:rPr lang="en-US"/>
              <a:pPr>
                <a:defRPr/>
              </a:pPr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CE34FDC-F7DB-45F2-A609-2B00F80306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7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E3539E8-AD27-4681-9763-5B47EB94FED3}" type="datetimeFigureOut">
              <a:rPr lang="en-US"/>
              <a:pPr>
                <a:defRPr/>
              </a:pPr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9FCFFB1-EB88-492B-8C2A-80CCB8FFF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986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8" y="404813"/>
            <a:ext cx="2571750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28"/>
          <p:cNvSpPr>
            <a:spLocks noGrp="1"/>
          </p:cNvSpPr>
          <p:nvPr>
            <p:ph type="body" sz="quarter" idx="10"/>
          </p:nvPr>
        </p:nvSpPr>
        <p:spPr>
          <a:xfrm>
            <a:off x="1027564" y="2238229"/>
            <a:ext cx="7850873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1027564" y="4135269"/>
            <a:ext cx="7850873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21664226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68288"/>
            <a:ext cx="9925050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>
              <a:solidFill>
                <a:prstClr val="white"/>
              </a:solidFill>
            </a:endParaRPr>
          </a:p>
        </p:txBody>
      </p:sp>
      <p:pic>
        <p:nvPicPr>
          <p:cNvPr id="5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>
            <a:fillRect/>
          </a:stretch>
        </p:blipFill>
        <p:spPr bwMode="auto">
          <a:xfrm>
            <a:off x="8856663" y="6372225"/>
            <a:ext cx="93503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3"/>
            <a:ext cx="8915400" cy="4525963"/>
          </a:xfrm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95300" y="392116"/>
            <a:ext cx="89154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12"/>
          <p:cNvSpPr>
            <a:spLocks noGrp="1"/>
          </p:cNvSpPr>
          <p:nvPr>
            <p:ph type="sldNum" sz="quarter" idx="14"/>
          </p:nvPr>
        </p:nvSpPr>
        <p:spPr>
          <a:xfrm>
            <a:off x="3797300" y="6356350"/>
            <a:ext cx="2311400" cy="365125"/>
          </a:xfrm>
        </p:spPr>
        <p:txBody>
          <a:bodyPr/>
          <a:lstStyle>
            <a:lvl1pPr algn="ctr" defTabSz="457200" fontAlgn="base">
              <a:spcBef>
                <a:spcPct val="0"/>
              </a:spcBef>
              <a:spcAft>
                <a:spcPct val="0"/>
              </a:spcAft>
              <a:defRPr b="1">
                <a:latin typeface="Calibri" pitchFamily="34" charset="0"/>
              </a:defRPr>
            </a:lvl1pPr>
          </a:lstStyle>
          <a:p>
            <a:pPr>
              <a:defRPr/>
            </a:pPr>
            <a:fld id="{36830635-0DB3-47CE-9070-A6FAF266C74F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73689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7463" y="0"/>
            <a:ext cx="1127126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 flipH="1">
            <a:off x="1192213" y="0"/>
            <a:ext cx="49212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NZ" dirty="0">
              <a:solidFill>
                <a:srgbClr val="2A2A7E"/>
              </a:solidFill>
            </a:endParaRPr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>
            <a:fillRect/>
          </a:stretch>
        </p:blipFill>
        <p:spPr bwMode="auto">
          <a:xfrm>
            <a:off x="8856663" y="6372225"/>
            <a:ext cx="93503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12985" y="489325"/>
            <a:ext cx="6990277" cy="787384"/>
          </a:xfrm>
          <a:noFill/>
        </p:spPr>
        <p:txBody>
          <a:bodyPr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1812660" y="1692276"/>
            <a:ext cx="6990954" cy="4094163"/>
          </a:xfrm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 smtClean="0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8"/>
          </p:nvPr>
        </p:nvSpPr>
        <p:spPr>
          <a:xfrm>
            <a:off x="4367213" y="6356350"/>
            <a:ext cx="2311400" cy="365125"/>
          </a:xfrm>
        </p:spPr>
        <p:txBody>
          <a:bodyPr/>
          <a:lstStyle>
            <a:lvl1pPr algn="ctr">
              <a:defRPr b="1"/>
            </a:lvl1pPr>
          </a:lstStyle>
          <a:p>
            <a:pPr>
              <a:defRPr/>
            </a:pPr>
            <a:fld id="{2752E551-D8AA-4250-9440-F7986C0BA956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95073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7463" y="0"/>
            <a:ext cx="1127126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NZ" dirty="0">
              <a:solidFill>
                <a:srgbClr val="2A2A7E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 flipH="1">
            <a:off x="1192213" y="0"/>
            <a:ext cx="49212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NZ" dirty="0">
              <a:solidFill>
                <a:srgbClr val="2A2A7E"/>
              </a:solidFill>
            </a:endParaRPr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>
            <a:fillRect/>
          </a:stretch>
        </p:blipFill>
        <p:spPr bwMode="auto">
          <a:xfrm>
            <a:off x="8856663" y="6372225"/>
            <a:ext cx="93503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2985" y="489325"/>
            <a:ext cx="6990277" cy="787384"/>
          </a:xfrm>
          <a:noFill/>
        </p:spPr>
        <p:txBody>
          <a:bodyPr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1812660" y="1801814"/>
            <a:ext cx="6990954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8"/>
          </p:nvPr>
        </p:nvSpPr>
        <p:spPr>
          <a:xfrm>
            <a:off x="4367213" y="6356350"/>
            <a:ext cx="2311400" cy="365125"/>
          </a:xfrm>
        </p:spPr>
        <p:txBody>
          <a:bodyPr/>
          <a:lstStyle>
            <a:lvl1pPr algn="ctr">
              <a:defRPr b="1"/>
            </a:lvl1pPr>
          </a:lstStyle>
          <a:p>
            <a:pPr>
              <a:defRPr/>
            </a:pPr>
            <a:fld id="{EAD766C5-6264-4BFA-A5E0-AEA77A45E5E1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3854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68288"/>
            <a:ext cx="9925050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pic>
        <p:nvPicPr>
          <p:cNvPr id="5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>
            <a:fillRect/>
          </a:stretch>
        </p:blipFill>
        <p:spPr bwMode="auto">
          <a:xfrm>
            <a:off x="8856663" y="6372225"/>
            <a:ext cx="93503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95300" y="392114"/>
            <a:ext cx="89154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12"/>
          <p:cNvSpPr>
            <a:spLocks noGrp="1"/>
          </p:cNvSpPr>
          <p:nvPr>
            <p:ph type="sldNum" sz="quarter" idx="14"/>
          </p:nvPr>
        </p:nvSpPr>
        <p:spPr>
          <a:xfrm>
            <a:off x="3797300" y="6356350"/>
            <a:ext cx="2311400" cy="365125"/>
          </a:xfrm>
        </p:spPr>
        <p:txBody>
          <a:bodyPr/>
          <a:lstStyle>
            <a:lvl1pPr algn="ctr">
              <a:defRPr b="1"/>
            </a:lvl1pPr>
          </a:lstStyle>
          <a:p>
            <a:pPr>
              <a:defRPr/>
            </a:pPr>
            <a:fld id="{D78CD0DC-EEC5-4FB3-B33E-BEB5A8BFEAD5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07268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2"/>
          <p:cNvSpPr>
            <a:spLocks noGrp="1"/>
          </p:cNvSpPr>
          <p:nvPr>
            <p:ph type="sldNum" sz="quarter" idx="10"/>
          </p:nvPr>
        </p:nvSpPr>
        <p:spPr>
          <a:xfrm>
            <a:off x="3797300" y="6356350"/>
            <a:ext cx="2311400" cy="365125"/>
          </a:xfrm>
        </p:spPr>
        <p:txBody>
          <a:bodyPr/>
          <a:lstStyle>
            <a:lvl1pPr algn="ctr">
              <a:defRPr b="1"/>
            </a:lvl1pPr>
          </a:lstStyle>
          <a:p>
            <a:pPr>
              <a:defRPr/>
            </a:pPr>
            <a:fld id="{61E474DF-585F-4CB6-8E05-FA7A31631A7B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46467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68288"/>
            <a:ext cx="9925050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8" y="6127750"/>
            <a:ext cx="1347787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1801813" y="6281738"/>
            <a:ext cx="77200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r" eaLnBrk="1" hangingPunct="1">
              <a:defRPr/>
            </a:pPr>
            <a:r>
              <a:rPr lang="en-NZ" altLang="en-US" sz="1600" b="1" smtClean="0">
                <a:solidFill>
                  <a:srgbClr val="002060"/>
                </a:solidFill>
                <a:cs typeface="Arial" pitchFamily="34" charset="0"/>
              </a:rPr>
              <a:t>Paris   •   Sydney   •   Wellington   •   Washington, DC.   •   New York   •   Bogotá    </a:t>
            </a: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249371" y="392114"/>
            <a:ext cx="9439936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2038848" y="1518527"/>
            <a:ext cx="5802577" cy="4030935"/>
          </a:xfrm>
        </p:spPr>
        <p:txBody>
          <a:bodyPr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7272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0638" y="5524500"/>
            <a:ext cx="9940926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sp>
        <p:nvSpPr>
          <p:cNvPr id="5" name="Rectangle 4"/>
          <p:cNvSpPr/>
          <p:nvPr/>
        </p:nvSpPr>
        <p:spPr>
          <a:xfrm>
            <a:off x="0" y="268288"/>
            <a:ext cx="9925050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sp>
        <p:nvSpPr>
          <p:cNvPr id="6" name="Text Placeholder 1"/>
          <p:cNvSpPr txBox="1">
            <a:spLocks/>
          </p:cNvSpPr>
          <p:nvPr userDrawn="1"/>
        </p:nvSpPr>
        <p:spPr bwMode="auto">
          <a:xfrm>
            <a:off x="3321050" y="5538788"/>
            <a:ext cx="1609725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 anchorCtr="1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defRPr/>
            </a:pPr>
            <a:r>
              <a:rPr lang="en-NZ" sz="1400" b="1" dirty="0" smtClean="0">
                <a:solidFill>
                  <a:schemeClr val="bg1"/>
                </a:solidFill>
              </a:rPr>
              <a:t>Wellington</a:t>
            </a:r>
            <a:endParaRPr lang="en-NZ" sz="1100" b="1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  <a:defRPr/>
            </a:pPr>
            <a:r>
              <a:rPr lang="en-NZ" sz="900" dirty="0" smtClean="0">
                <a:solidFill>
                  <a:schemeClr val="bg1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  <a:defRPr/>
            </a:pPr>
            <a:r>
              <a:rPr lang="en-NZ" sz="900" dirty="0" smtClean="0">
                <a:solidFill>
                  <a:schemeClr val="bg1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  <a:defRPr/>
            </a:pPr>
            <a:r>
              <a:rPr lang="en-NZ" sz="900" dirty="0" smtClean="0">
                <a:solidFill>
                  <a:schemeClr val="bg1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  <a:defRPr/>
            </a:pPr>
            <a:r>
              <a:rPr lang="en-NZ" sz="900" dirty="0" smtClean="0">
                <a:solidFill>
                  <a:schemeClr val="bg1"/>
                </a:solidFill>
              </a:rPr>
              <a:t>New Zealand</a:t>
            </a:r>
          </a:p>
        </p:txBody>
      </p:sp>
      <p:sp>
        <p:nvSpPr>
          <p:cNvPr id="7" name="Text Placeholder 1"/>
          <p:cNvSpPr txBox="1">
            <a:spLocks/>
          </p:cNvSpPr>
          <p:nvPr userDrawn="1"/>
        </p:nvSpPr>
        <p:spPr bwMode="auto">
          <a:xfrm>
            <a:off x="1684338" y="5532438"/>
            <a:ext cx="1611312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 anchorCtr="1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defRPr/>
            </a:pPr>
            <a:r>
              <a:rPr lang="en-NZ" sz="1400" b="1" dirty="0" smtClean="0">
                <a:solidFill>
                  <a:schemeClr val="bg1"/>
                </a:solidFill>
              </a:rPr>
              <a:t>Sydney</a:t>
            </a:r>
            <a:endParaRPr lang="en-NZ" sz="1100" b="1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  <a:defRPr/>
            </a:pPr>
            <a:r>
              <a:rPr lang="en-NZ" sz="900" dirty="0" smtClean="0">
                <a:solidFill>
                  <a:schemeClr val="bg1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  <a:defRPr/>
            </a:pPr>
            <a:r>
              <a:rPr lang="en-NZ" sz="900" dirty="0" smtClean="0">
                <a:solidFill>
                  <a:schemeClr val="bg1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  <a:defRPr/>
            </a:pPr>
            <a:r>
              <a:rPr lang="en-NZ" sz="900" dirty="0" smtClean="0">
                <a:solidFill>
                  <a:schemeClr val="bg1"/>
                </a:solidFill>
              </a:rPr>
              <a:t>Australia</a:t>
            </a:r>
          </a:p>
        </p:txBody>
      </p:sp>
      <p:sp>
        <p:nvSpPr>
          <p:cNvPr id="9" name="Text Placeholder 1"/>
          <p:cNvSpPr txBox="1">
            <a:spLocks/>
          </p:cNvSpPr>
          <p:nvPr userDrawn="1"/>
        </p:nvSpPr>
        <p:spPr bwMode="auto">
          <a:xfrm>
            <a:off x="4967288" y="5532438"/>
            <a:ext cx="1609725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 anchorCtr="1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defRPr/>
            </a:pPr>
            <a:r>
              <a:rPr lang="en-NZ" sz="1400" b="1" dirty="0" smtClean="0">
                <a:solidFill>
                  <a:schemeClr val="bg1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  <a:defRPr/>
            </a:pPr>
            <a:r>
              <a:rPr lang="en-NZ" sz="900" dirty="0" smtClean="0">
                <a:solidFill>
                  <a:schemeClr val="bg1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  <a:defRPr/>
            </a:pPr>
            <a:r>
              <a:rPr lang="en-NZ" sz="900" dirty="0" smtClean="0">
                <a:solidFill>
                  <a:schemeClr val="bg1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  <a:defRPr/>
            </a:pPr>
            <a:r>
              <a:rPr lang="en-NZ" sz="900" dirty="0" smtClean="0">
                <a:solidFill>
                  <a:schemeClr val="bg1"/>
                </a:solidFill>
              </a:rPr>
              <a:t>20006, USA</a:t>
            </a:r>
          </a:p>
        </p:txBody>
      </p:sp>
      <p:sp>
        <p:nvSpPr>
          <p:cNvPr id="10" name="Text Placeholder 1"/>
          <p:cNvSpPr txBox="1">
            <a:spLocks/>
          </p:cNvSpPr>
          <p:nvPr userDrawn="1"/>
        </p:nvSpPr>
        <p:spPr bwMode="auto">
          <a:xfrm>
            <a:off x="6616700" y="5535613"/>
            <a:ext cx="1609725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 anchorCtr="1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defRPr/>
            </a:pPr>
            <a:r>
              <a:rPr lang="en-NZ" sz="1400" b="1" dirty="0" smtClean="0">
                <a:solidFill>
                  <a:schemeClr val="bg1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  <a:defRPr/>
            </a:pPr>
            <a:r>
              <a:rPr lang="en-NZ" sz="900" dirty="0" smtClean="0">
                <a:solidFill>
                  <a:schemeClr val="bg1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  <a:defRPr/>
            </a:pPr>
            <a:r>
              <a:rPr lang="en-NZ" sz="900" dirty="0" smtClean="0">
                <a:solidFill>
                  <a:schemeClr val="bg1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  <a:defRPr/>
            </a:pPr>
            <a:r>
              <a:rPr lang="en-NZ" sz="900" dirty="0" smtClean="0">
                <a:solidFill>
                  <a:schemeClr val="bg1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  <a:defRPr/>
            </a:pPr>
            <a:r>
              <a:rPr lang="en-NZ" sz="900" dirty="0" smtClean="0">
                <a:solidFill>
                  <a:schemeClr val="bg1"/>
                </a:solidFill>
              </a:rPr>
              <a:t>10166, USA</a:t>
            </a:r>
          </a:p>
        </p:txBody>
      </p:sp>
      <p:sp>
        <p:nvSpPr>
          <p:cNvPr id="11" name="Text Placeholder 1"/>
          <p:cNvSpPr txBox="1">
            <a:spLocks/>
          </p:cNvSpPr>
          <p:nvPr userDrawn="1"/>
        </p:nvSpPr>
        <p:spPr bwMode="auto">
          <a:xfrm>
            <a:off x="8251825" y="5535613"/>
            <a:ext cx="1609725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 anchorCtr="1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defRPr/>
            </a:pPr>
            <a:r>
              <a:rPr lang="es-ES_tradnl" sz="1400" b="1" dirty="0" smtClean="0">
                <a:solidFill>
                  <a:schemeClr val="bg1"/>
                </a:solidFill>
              </a:rPr>
              <a:t>Bogotá</a:t>
            </a:r>
            <a:endParaRPr lang="es-ES_tradnl" sz="1100" b="1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  <a:defRPr/>
            </a:pPr>
            <a:r>
              <a:rPr lang="es-ES_tradnl" sz="900" dirty="0" smtClean="0">
                <a:solidFill>
                  <a:schemeClr val="bg1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  <a:defRPr/>
            </a:pPr>
            <a:r>
              <a:rPr lang="es-ES_tradnl" sz="900" dirty="0" smtClean="0">
                <a:solidFill>
                  <a:schemeClr val="bg1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  <a:defRPr/>
            </a:pPr>
            <a:r>
              <a:rPr lang="es-ES_tradnl" sz="900" dirty="0" smtClean="0">
                <a:solidFill>
                  <a:schemeClr val="bg1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  <a:defRPr/>
            </a:pPr>
            <a:r>
              <a:rPr lang="es-ES_tradnl" sz="900" dirty="0" smtClean="0">
                <a:solidFill>
                  <a:schemeClr val="bg1"/>
                </a:solidFill>
              </a:rPr>
              <a:t>Colombia</a:t>
            </a:r>
            <a:endParaRPr lang="es-ES_tradnl" sz="900" dirty="0">
              <a:solidFill>
                <a:schemeClr val="bg1"/>
              </a:solidFill>
            </a:endParaRPr>
          </a:p>
        </p:txBody>
      </p:sp>
      <p:sp>
        <p:nvSpPr>
          <p:cNvPr id="12" name="Text Placeholder 1"/>
          <p:cNvSpPr txBox="1">
            <a:spLocks/>
          </p:cNvSpPr>
          <p:nvPr userDrawn="1"/>
        </p:nvSpPr>
        <p:spPr bwMode="auto">
          <a:xfrm>
            <a:off x="74613" y="5532438"/>
            <a:ext cx="160972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 anchorCtr="1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defRPr/>
            </a:pPr>
            <a:r>
              <a:rPr lang="en-NZ" sz="1400" b="1" dirty="0" smtClean="0">
                <a:solidFill>
                  <a:schemeClr val="bg1"/>
                </a:solidFill>
              </a:rPr>
              <a:t>Paris</a:t>
            </a:r>
            <a:endParaRPr lang="en-NZ" sz="1100" b="1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  <a:defRPr/>
            </a:pPr>
            <a:r>
              <a:rPr lang="en-NZ" sz="900" dirty="0" smtClean="0">
                <a:solidFill>
                  <a:schemeClr val="bg1"/>
                </a:solidFill>
              </a:rPr>
              <a:t>7 Rue Claude </a:t>
            </a:r>
            <a:r>
              <a:rPr lang="en-NZ" sz="900" dirty="0" err="1" smtClean="0">
                <a:solidFill>
                  <a:schemeClr val="bg1"/>
                </a:solidFill>
              </a:rPr>
              <a:t>Chahu</a:t>
            </a:r>
            <a:endParaRPr lang="en-NZ" sz="900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  <a:defRPr/>
            </a:pPr>
            <a:r>
              <a:rPr lang="en-NZ" sz="900" dirty="0" smtClean="0">
                <a:solidFill>
                  <a:schemeClr val="bg1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  <a:defRPr/>
            </a:pPr>
            <a:r>
              <a:rPr lang="en-NZ" sz="900" dirty="0" smtClean="0">
                <a:solidFill>
                  <a:schemeClr val="bg1"/>
                </a:solidFill>
              </a:rPr>
              <a:t>France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249371" y="392114"/>
            <a:ext cx="9439936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2038848" y="1187451"/>
            <a:ext cx="5802577" cy="4030935"/>
          </a:xfrm>
        </p:spPr>
        <p:txBody>
          <a:bodyPr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0162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56B3DEF-243B-4A2C-A5BD-B8AB32D6B564}" type="datetimeFigureOut">
              <a:rPr lang="en-US"/>
              <a:pPr>
                <a:defRPr/>
              </a:pPr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BFC019A-1916-4F01-A1E1-10730A190E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050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NZ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  <a:cs typeface="+mn-cs"/>
              </a:defRPr>
            </a:lvl1pPr>
          </a:lstStyle>
          <a:p>
            <a:pPr>
              <a:defRPr/>
            </a:pPr>
            <a:fld id="{66B8C3A4-7146-4EEA-88DF-B4D2546FE675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9144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Arial" pitchFamily="34" charset="0"/>
              </a:defRPr>
            </a:lvl1pPr>
          </a:lstStyle>
          <a:p>
            <a:pPr>
              <a:defRPr/>
            </a:pPr>
            <a:fld id="{36C0A34C-F451-4C61-8DC9-A72DB27F76AB}" type="datetimeFigureOut">
              <a:rPr lang="en-US"/>
              <a:pPr>
                <a:defRPr/>
              </a:pPr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9144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9144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Arial" pitchFamily="34" charset="0"/>
              </a:defRPr>
            </a:lvl1pPr>
          </a:lstStyle>
          <a:p>
            <a:pPr>
              <a:defRPr/>
            </a:pPr>
            <a:fld id="{8146D5A9-0F9F-4895-9D67-FE3F42809A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Alfonso.Guzman@castalia-advisors.com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0" y="4394200"/>
            <a:ext cx="23368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035300" y="6029325"/>
            <a:ext cx="6808788" cy="622300"/>
          </a:xfrm>
        </p:spPr>
        <p:txBody>
          <a:bodyPr/>
          <a:lstStyle/>
          <a:p>
            <a:pPr eaLnBrk="1" hangingPunct="1"/>
            <a:r>
              <a:rPr lang="en-NZ" altLang="en-US" smtClean="0"/>
              <a:t>Alfonso Guzman, November 22 2013</a:t>
            </a:r>
          </a:p>
        </p:txBody>
      </p:sp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97375"/>
            <a:ext cx="2360613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r="15839"/>
          <a:stretch>
            <a:fillRect/>
          </a:stretch>
        </p:blipFill>
        <p:spPr bwMode="auto">
          <a:xfrm>
            <a:off x="2038350" y="4392613"/>
            <a:ext cx="2095500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088" y="4397375"/>
            <a:ext cx="2354262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8" r="7961"/>
          <a:stretch>
            <a:fillRect/>
          </a:stretch>
        </p:blipFill>
        <p:spPr bwMode="auto">
          <a:xfrm>
            <a:off x="6076950" y="4395788"/>
            <a:ext cx="2166938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1" name="TextBox 2"/>
          <p:cNvSpPr txBox="1">
            <a:spLocks noChangeArrowheads="1"/>
          </p:cNvSpPr>
          <p:nvPr/>
        </p:nvSpPr>
        <p:spPr bwMode="auto">
          <a:xfrm>
            <a:off x="109538" y="3249613"/>
            <a:ext cx="98028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3200">
                <a:solidFill>
                  <a:schemeClr val="bg1"/>
                </a:solidFill>
                <a:cs typeface="Arial" pitchFamily="34" charset="0"/>
              </a:rPr>
              <a:t>Institutional Framework and Business Models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i="1">
                <a:solidFill>
                  <a:schemeClr val="bg1"/>
                </a:solidFill>
                <a:cs typeface="Arial" pitchFamily="34" charset="0"/>
              </a:rPr>
              <a:t>Approach and Methodology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1"/>
          <p:cNvSpPr>
            <a:spLocks noGrp="1"/>
          </p:cNvSpPr>
          <p:nvPr>
            <p:ph idx="1"/>
          </p:nvPr>
        </p:nvSpPr>
        <p:spPr>
          <a:xfrm>
            <a:off x="-4743450" y="6419850"/>
            <a:ext cx="9163050" cy="4525963"/>
          </a:xfrm>
        </p:spPr>
        <p:txBody>
          <a:bodyPr/>
          <a:lstStyle/>
          <a:p>
            <a:pPr marL="0" indent="0" eaLnBrk="1" hangingPunct="1">
              <a:buSzTx/>
              <a:buFont typeface="Wingdings" pitchFamily="2" charset="2"/>
              <a:buNone/>
            </a:pPr>
            <a:endParaRPr lang="en-US" altLang="en-US" smtClean="0"/>
          </a:p>
          <a:p>
            <a:pPr marL="0" indent="0" eaLnBrk="1" hangingPunct="1">
              <a:buSzTx/>
              <a:buFont typeface="Wingdings" pitchFamily="2" charset="2"/>
              <a:buNone/>
            </a:pPr>
            <a:r>
              <a:rPr lang="en-US" altLang="en-US" smtClean="0"/>
              <a:t>			</a:t>
            </a:r>
          </a:p>
        </p:txBody>
      </p:sp>
      <p:sp>
        <p:nvSpPr>
          <p:cNvPr id="32771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5300" y="392113"/>
            <a:ext cx="8915400" cy="485775"/>
          </a:xfrm>
        </p:spPr>
        <p:txBody>
          <a:bodyPr/>
          <a:lstStyle/>
          <a:p>
            <a:pPr eaLnBrk="1" hangingPunct="1"/>
            <a:r>
              <a:rPr lang="en-US" altLang="en-US" smtClean="0"/>
              <a:t>Approach: Phase III and Phase IV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4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77DC0F06-EE64-4C78-A698-E312D6F827EC}" type="slidenum">
              <a:rPr lang="en-NZ" altLang="en-US" smtClean="0">
                <a:solidFill>
                  <a:srgbClr val="000090"/>
                </a:solidFill>
              </a:rPr>
              <a:pPr eaLnBrk="1" hangingPunct="1">
                <a:defRPr/>
              </a:pPr>
              <a:t>10</a:t>
            </a:fld>
            <a:endParaRPr lang="en-NZ" altLang="en-US" smtClean="0">
              <a:solidFill>
                <a:srgbClr val="000090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7588250" y="1444625"/>
            <a:ext cx="1641475" cy="612775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sz="1400" dirty="0">
                <a:solidFill>
                  <a:schemeClr val="tx2"/>
                </a:solidFill>
              </a:rPr>
              <a:t>Workshop </a:t>
            </a:r>
            <a:r>
              <a:rPr lang="en-AU" sz="1400" dirty="0" smtClean="0">
                <a:solidFill>
                  <a:schemeClr val="tx2"/>
                </a:solidFill>
              </a:rPr>
              <a:t>IV</a:t>
            </a:r>
            <a:endParaRPr lang="en-AU" sz="1400" dirty="0">
              <a:solidFill>
                <a:schemeClr val="tx2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1419225" y="3562350"/>
            <a:ext cx="1014413" cy="1588"/>
          </a:xfrm>
          <a:prstGeom prst="straightConnector1">
            <a:avLst/>
          </a:prstGeom>
          <a:ln>
            <a:solidFill>
              <a:schemeClr val="tx2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2078038" y="2319338"/>
            <a:ext cx="3176587" cy="6350"/>
          </a:xfrm>
          <a:prstGeom prst="straightConnector1">
            <a:avLst/>
          </a:prstGeom>
          <a:ln>
            <a:solidFill>
              <a:schemeClr val="tx2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2444750" y="1692275"/>
            <a:ext cx="1828800" cy="108743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sz="1600" dirty="0">
                <a:solidFill>
                  <a:schemeClr val="bg1"/>
                </a:solidFill>
              </a:rPr>
              <a:t>Update business models and identify funding financing needs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1433513" y="2565400"/>
            <a:ext cx="0" cy="100965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50888" y="1709738"/>
            <a:ext cx="1350962" cy="108743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sz="1600" dirty="0">
                <a:solidFill>
                  <a:schemeClr val="bg1"/>
                </a:solidFill>
              </a:rPr>
              <a:t>Initial results from Columbia University</a:t>
            </a:r>
          </a:p>
        </p:txBody>
      </p:sp>
      <p:cxnSp>
        <p:nvCxnSpPr>
          <p:cNvPr id="98" name="Straight Arrow Connector 97"/>
          <p:cNvCxnSpPr/>
          <p:nvPr/>
        </p:nvCxnSpPr>
        <p:spPr>
          <a:xfrm flipV="1">
            <a:off x="5483225" y="2319338"/>
            <a:ext cx="2613025" cy="0"/>
          </a:xfrm>
          <a:prstGeom prst="straightConnector1">
            <a:avLst/>
          </a:prstGeom>
          <a:ln>
            <a:solidFill>
              <a:schemeClr val="tx2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Curved Right Arrow 102"/>
          <p:cNvSpPr/>
          <p:nvPr/>
        </p:nvSpPr>
        <p:spPr>
          <a:xfrm>
            <a:off x="8132763" y="2138363"/>
            <a:ext cx="276225" cy="368300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4" name="Curved Right Arrow 103"/>
          <p:cNvSpPr/>
          <p:nvPr/>
        </p:nvSpPr>
        <p:spPr>
          <a:xfrm rot="10800000">
            <a:off x="8413750" y="2109788"/>
            <a:ext cx="276225" cy="368300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254625" y="1709738"/>
            <a:ext cx="1487488" cy="103822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sz="1600" dirty="0">
                <a:solidFill>
                  <a:schemeClr val="bg1"/>
                </a:solidFill>
              </a:rPr>
              <a:t>Review and update interim Institutional options</a:t>
            </a:r>
          </a:p>
        </p:txBody>
      </p:sp>
      <p:cxnSp>
        <p:nvCxnSpPr>
          <p:cNvPr id="106" name="Straight Connector 105"/>
          <p:cNvCxnSpPr/>
          <p:nvPr/>
        </p:nvCxnSpPr>
        <p:spPr>
          <a:xfrm>
            <a:off x="31750" y="4127500"/>
            <a:ext cx="9785350" cy="0"/>
          </a:xfrm>
          <a:prstGeom prst="line">
            <a:avLst/>
          </a:prstGeom>
          <a:ln w="952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Folded Corner 107"/>
          <p:cNvSpPr/>
          <p:nvPr/>
        </p:nvSpPr>
        <p:spPr>
          <a:xfrm>
            <a:off x="7834313" y="2679700"/>
            <a:ext cx="1214437" cy="1128713"/>
          </a:xfrm>
          <a:prstGeom prst="foldedCorne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sz="1600" dirty="0">
                <a:solidFill>
                  <a:schemeClr val="tx2"/>
                </a:solidFill>
              </a:rPr>
              <a:t>Draft Final Road Map and Prospectus</a:t>
            </a:r>
          </a:p>
        </p:txBody>
      </p:sp>
      <p:cxnSp>
        <p:nvCxnSpPr>
          <p:cNvPr id="113" name="Straight Arrow Connector 112"/>
          <p:cNvCxnSpPr/>
          <p:nvPr/>
        </p:nvCxnSpPr>
        <p:spPr>
          <a:xfrm flipV="1">
            <a:off x="5402263" y="5519738"/>
            <a:ext cx="2355850" cy="0"/>
          </a:xfrm>
          <a:prstGeom prst="straightConnector1">
            <a:avLst/>
          </a:prstGeom>
          <a:ln>
            <a:solidFill>
              <a:schemeClr val="tx2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Folded Corner 115"/>
          <p:cNvSpPr/>
          <p:nvPr/>
        </p:nvSpPr>
        <p:spPr>
          <a:xfrm>
            <a:off x="7843838" y="4981575"/>
            <a:ext cx="1204912" cy="1200150"/>
          </a:xfrm>
          <a:prstGeom prst="foldedCorne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2"/>
                </a:solidFill>
              </a:rPr>
              <a:t>Final Road Map &amp; Prospectus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47638" y="1184275"/>
            <a:ext cx="1022350" cy="3683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cs typeface="Arial" pitchFamily="34" charset="0"/>
              </a:rPr>
              <a:t>Phase III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77800" y="4378325"/>
            <a:ext cx="1249363" cy="3698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cs typeface="Arial" pitchFamily="34" charset="0"/>
              </a:rPr>
              <a:t>Phase IV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3386138" y="2811463"/>
            <a:ext cx="0" cy="534987"/>
          </a:xfrm>
          <a:prstGeom prst="straightConnector1">
            <a:avLst/>
          </a:prstGeom>
          <a:ln>
            <a:solidFill>
              <a:schemeClr val="tx2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2420938" y="3179763"/>
            <a:ext cx="1828800" cy="668337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sz="1600" dirty="0">
                <a:solidFill>
                  <a:schemeClr val="bg1"/>
                </a:solidFill>
              </a:rPr>
              <a:t>Develop detailed financial model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28675" y="4870450"/>
            <a:ext cx="2201863" cy="6365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>
                <a:solidFill>
                  <a:schemeClr val="bg1"/>
                </a:solidFill>
              </a:rPr>
              <a:t>Updated results from Columbia University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42963" y="5670550"/>
            <a:ext cx="2187575" cy="72231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>
                <a:solidFill>
                  <a:schemeClr val="bg1"/>
                </a:solidFill>
              </a:rPr>
              <a:t>Updated feedback from Workshop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3435350" y="5154613"/>
            <a:ext cx="0" cy="842962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3027363" y="5995988"/>
            <a:ext cx="407987" cy="158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3041650" y="5154613"/>
            <a:ext cx="406400" cy="158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3448050" y="5541963"/>
            <a:ext cx="2420938" cy="0"/>
          </a:xfrm>
          <a:prstGeom prst="straightConnector1">
            <a:avLst/>
          </a:prstGeom>
          <a:ln>
            <a:solidFill>
              <a:schemeClr val="tx2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254625" y="5154613"/>
            <a:ext cx="1487488" cy="83661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>
                <a:solidFill>
                  <a:schemeClr val="bg1"/>
                </a:solidFill>
              </a:rPr>
              <a:t>Revise and detail options</a:t>
            </a:r>
          </a:p>
        </p:txBody>
      </p:sp>
      <p:cxnSp>
        <p:nvCxnSpPr>
          <p:cNvPr id="32" name="Elbow Connector 31"/>
          <p:cNvCxnSpPr>
            <a:stCxn id="104" idx="0"/>
            <a:endCxn id="119" idx="3"/>
          </p:cNvCxnSpPr>
          <p:nvPr/>
        </p:nvCxnSpPr>
        <p:spPr>
          <a:xfrm flipH="1">
            <a:off x="1427163" y="2311400"/>
            <a:ext cx="7262812" cy="2252663"/>
          </a:xfrm>
          <a:prstGeom prst="bentConnector3">
            <a:avLst>
              <a:gd name="adj1" fmla="val -8408"/>
            </a:avLst>
          </a:prstGeom>
          <a:ln>
            <a:solidFill>
              <a:schemeClr val="accent5">
                <a:lumMod val="60000"/>
                <a:lumOff val="4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799" name="TextBox 19"/>
          <p:cNvSpPr txBox="1">
            <a:spLocks noChangeArrowheads="1"/>
          </p:cNvSpPr>
          <p:nvPr/>
        </p:nvSpPr>
        <p:spPr bwMode="auto">
          <a:xfrm>
            <a:off x="7670800" y="1106488"/>
            <a:ext cx="2095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000000"/>
                </a:solidFill>
                <a:cs typeface="Arial" pitchFamily="34" charset="0"/>
              </a:rPr>
              <a:t>June-July 2014</a:t>
            </a:r>
          </a:p>
        </p:txBody>
      </p:sp>
      <p:sp>
        <p:nvSpPr>
          <p:cNvPr id="32800" name="TextBox 21"/>
          <p:cNvSpPr txBox="1">
            <a:spLocks noChangeArrowheads="1"/>
          </p:cNvSpPr>
          <p:nvPr/>
        </p:nvSpPr>
        <p:spPr bwMode="auto">
          <a:xfrm>
            <a:off x="7859713" y="4648200"/>
            <a:ext cx="17859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000000"/>
                </a:solidFill>
                <a:cs typeface="Arial" pitchFamily="34" charset="0"/>
              </a:rPr>
              <a:t>August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4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7957ED8D-3BA6-4664-97F9-3FF0FFB50608}" type="slidenum">
              <a:rPr lang="en-NZ" altLang="en-US" smtClean="0">
                <a:solidFill>
                  <a:srgbClr val="000090"/>
                </a:solidFill>
              </a:rPr>
              <a:pPr eaLnBrk="1" hangingPunct="1">
                <a:defRPr/>
              </a:pPr>
              <a:t>11</a:t>
            </a:fld>
            <a:endParaRPr lang="en-NZ" altLang="en-US" smtClean="0">
              <a:solidFill>
                <a:srgbClr val="000090"/>
              </a:solidFill>
            </a:endParaRPr>
          </a:p>
        </p:txBody>
      </p:sp>
      <p:sp>
        <p:nvSpPr>
          <p:cNvPr id="3379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5300" y="77788"/>
            <a:ext cx="9410700" cy="485775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US" altLang="en-US" smtClean="0">
                <a:solidFill>
                  <a:schemeClr val="bg1"/>
                </a:solidFill>
              </a:rPr>
              <a:t>Preliminary understanding of institutional setup…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401591"/>
              </p:ext>
            </p:extLst>
          </p:nvPr>
        </p:nvGraphicFramePr>
        <p:xfrm>
          <a:off x="220716" y="1150885"/>
          <a:ext cx="9604765" cy="5206663"/>
        </p:xfrm>
        <a:graphic>
          <a:graphicData uri="http://schemas.openxmlformats.org/drawingml/2006/table">
            <a:tbl>
              <a:tblPr firstRow="1" bandRow="1">
                <a:effectLst/>
              </a:tblPr>
              <a:tblGrid>
                <a:gridCol w="457201"/>
                <a:gridCol w="2112580"/>
                <a:gridCol w="1664098"/>
                <a:gridCol w="1805090"/>
                <a:gridCol w="1829242"/>
                <a:gridCol w="1736554"/>
              </a:tblGrid>
              <a:tr h="551792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2"/>
                          </a:solidFill>
                        </a:rPr>
                        <a:t>Strategic</a:t>
                      </a:r>
                      <a:r>
                        <a:rPr lang="en-US" sz="2400" b="0" baseline="0" dirty="0" smtClean="0">
                          <a:solidFill>
                            <a:schemeClr val="tx2"/>
                          </a:solidFill>
                        </a:rPr>
                        <a:t> Guidance</a:t>
                      </a:r>
                      <a:endParaRPr lang="en-US" sz="2400" b="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400" b="1" dirty="0" err="1" smtClean="0">
                          <a:solidFill>
                            <a:schemeClr val="tx2"/>
                          </a:solidFill>
                        </a:rPr>
                        <a:t>NEMC</a:t>
                      </a:r>
                      <a:r>
                        <a:rPr lang="en-US" sz="2400" b="1" dirty="0" smtClean="0">
                          <a:solidFill>
                            <a:schemeClr val="tx2"/>
                          </a:solidFill>
                        </a:rPr>
                        <a:t> &amp;</a:t>
                      </a:r>
                      <a:r>
                        <a:rPr lang="en-US" sz="2400" b="1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US" sz="2400" b="1" baseline="0" dirty="0" err="1" smtClean="0">
                          <a:solidFill>
                            <a:srgbClr val="FF0000"/>
                          </a:solidFill>
                        </a:rPr>
                        <a:t>REPWC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48046"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000" b="1" baseline="0" dirty="0" smtClean="0">
                          <a:solidFill>
                            <a:schemeClr val="bg1"/>
                          </a:solidFill>
                        </a:rPr>
                        <a:t>Segment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Policy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Funding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Planning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Services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1028506">
                <a:tc rowSpan="4"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2"/>
                          </a:solidFill>
                        </a:rPr>
                        <a:t>On grid</a:t>
                      </a:r>
                      <a:endParaRPr lang="en-US" sz="2400" b="0" dirty="0">
                        <a:solidFill>
                          <a:schemeClr val="tx2"/>
                        </a:solidFill>
                      </a:endParaRPr>
                    </a:p>
                  </a:txBody>
                  <a:tcPr marL="45720" marR="45720" vert="vert27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chemeClr val="tx2"/>
                          </a:solidFill>
                        </a:rPr>
                        <a:t>Generation</a:t>
                      </a:r>
                      <a:endParaRPr lang="en-US" sz="2000" b="0" dirty="0">
                        <a:solidFill>
                          <a:schemeClr val="tx2"/>
                        </a:solidFill>
                      </a:endParaRPr>
                    </a:p>
                  </a:txBody>
                  <a:tcPr marL="45720" marR="4572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sz="2000" b="1" dirty="0" err="1" smtClean="0">
                          <a:solidFill>
                            <a:schemeClr val="tx2"/>
                          </a:solidFill>
                        </a:rPr>
                        <a:t>MOEP</a:t>
                      </a:r>
                      <a:r>
                        <a:rPr lang="en-US" sz="2000" b="1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US" sz="2000" b="1" dirty="0">
                        <a:solidFill>
                          <a:schemeClr val="tx2"/>
                        </a:solidFill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5720" marR="4572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sz="2000" b="1" dirty="0" err="1" smtClean="0">
                          <a:solidFill>
                            <a:schemeClr val="tx2"/>
                          </a:solidFill>
                        </a:rPr>
                        <a:t>MEPE</a:t>
                      </a:r>
                      <a:endParaRPr lang="en-US" sz="200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sz="2000" b="1" dirty="0" err="1" smtClean="0">
                          <a:solidFill>
                            <a:schemeClr val="tx2"/>
                          </a:solidFill>
                        </a:rPr>
                        <a:t>HGE</a:t>
                      </a:r>
                      <a:endParaRPr lang="en-US" sz="200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sz="2000" b="1" dirty="0" smtClean="0">
                          <a:solidFill>
                            <a:schemeClr val="tx2"/>
                          </a:solidFill>
                        </a:rPr>
                        <a:t>JVs/ </a:t>
                      </a:r>
                      <a:r>
                        <a:rPr lang="en-US" sz="2000" b="1" dirty="0" err="1" smtClean="0">
                          <a:solidFill>
                            <a:schemeClr val="tx2"/>
                          </a:solidFill>
                        </a:rPr>
                        <a:t>IPPs</a:t>
                      </a:r>
                      <a:endParaRPr lang="en-US" sz="2000" b="1" dirty="0">
                        <a:solidFill>
                          <a:schemeClr val="tx2"/>
                        </a:solidFill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729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2"/>
                          </a:solidFill>
                        </a:rPr>
                        <a:t>Transmission</a:t>
                      </a:r>
                      <a:endParaRPr lang="en-US" sz="2000" b="0" dirty="0">
                        <a:solidFill>
                          <a:schemeClr val="tx2"/>
                        </a:solidFill>
                      </a:endParaRPr>
                    </a:p>
                  </a:txBody>
                  <a:tcPr marL="45720" marR="4572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solidFill>
                            <a:schemeClr val="tx2"/>
                          </a:solidFill>
                        </a:rPr>
                        <a:t>MEPE</a:t>
                      </a:r>
                      <a:endParaRPr lang="en-US" sz="2000" b="1" dirty="0">
                        <a:solidFill>
                          <a:schemeClr val="tx2"/>
                        </a:solidFill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9903">
                <a:tc vMerge="1">
                  <a:txBody>
                    <a:bodyPr/>
                    <a:lstStyle/>
                    <a:p>
                      <a:pPr algn="l"/>
                      <a:endParaRPr lang="en-US" sz="1400" b="1" dirty="0">
                        <a:solidFill>
                          <a:schemeClr val="tx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chemeClr val="tx2"/>
                          </a:solidFill>
                        </a:rPr>
                        <a:t>Distribution</a:t>
                      </a:r>
                      <a:endParaRPr lang="en-US" sz="2000" b="0" dirty="0">
                        <a:solidFill>
                          <a:schemeClr val="tx2"/>
                        </a:solidFill>
                      </a:endParaRPr>
                    </a:p>
                  </a:txBody>
                  <a:tcPr marL="45720" marR="4572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sz="2000" b="1" dirty="0" err="1" smtClean="0">
                          <a:solidFill>
                            <a:schemeClr val="tx2"/>
                          </a:solidFill>
                        </a:rPr>
                        <a:t>MOEP</a:t>
                      </a:r>
                      <a:endParaRPr lang="en-US" sz="2000" b="1" baseline="0" dirty="0" smtClean="0">
                        <a:solidFill>
                          <a:schemeClr val="tx2"/>
                        </a:solidFill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2000" b="1" dirty="0" err="1" smtClean="0">
                          <a:solidFill>
                            <a:schemeClr val="tx2"/>
                          </a:solidFill>
                        </a:rPr>
                        <a:t>MOEP</a:t>
                      </a:r>
                      <a:r>
                        <a:rPr lang="en-US" sz="2000" b="1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chemeClr val="tx2"/>
                          </a:solidFill>
                        </a:rPr>
                        <a:t>(ESE/</a:t>
                      </a:r>
                      <a:r>
                        <a:rPr lang="en-US" sz="2000" b="1" dirty="0" err="1" smtClean="0">
                          <a:solidFill>
                            <a:schemeClr val="tx2"/>
                          </a:solidFill>
                        </a:rPr>
                        <a:t>YESB</a:t>
                      </a:r>
                      <a:r>
                        <a:rPr lang="en-US" sz="2000" b="1" dirty="0" smtClean="0">
                          <a:solidFill>
                            <a:schemeClr val="tx2"/>
                          </a:solidFill>
                        </a:rPr>
                        <a:t>) (&gt; 33kv lines)?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endParaRPr lang="en-US" sz="2400" b="1" baseline="0" dirty="0" smtClean="0">
                        <a:solidFill>
                          <a:schemeClr val="tx2"/>
                        </a:solidFill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sz="2000" b="1" baseline="0" dirty="0" smtClean="0">
                          <a:solidFill>
                            <a:schemeClr val="tx2"/>
                          </a:solidFill>
                        </a:rPr>
                        <a:t>ESE?</a:t>
                      </a:r>
                    </a:p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sz="2000" b="1" baseline="0" dirty="0" err="1" smtClean="0">
                          <a:solidFill>
                            <a:schemeClr val="tx2"/>
                          </a:solidFill>
                        </a:rPr>
                        <a:t>YESB</a:t>
                      </a:r>
                      <a:r>
                        <a:rPr lang="en-US" sz="2000" b="1" baseline="0" dirty="0" smtClean="0">
                          <a:solidFill>
                            <a:schemeClr val="tx2"/>
                          </a:solidFill>
                        </a:rPr>
                        <a:t>?</a:t>
                      </a:r>
                    </a:p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sz="2000" b="1" baseline="0" dirty="0" smtClean="0">
                          <a:solidFill>
                            <a:schemeClr val="tx2"/>
                          </a:solidFill>
                        </a:rPr>
                        <a:t>Private?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788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Regional / Division Government / </a:t>
                      </a:r>
                      <a:r>
                        <a:rPr lang="en-US" sz="2000" b="1" baseline="0" dirty="0" err="1" smtClean="0">
                          <a:solidFill>
                            <a:srgbClr val="FF0000"/>
                          </a:solidFill>
                        </a:rPr>
                        <a:t>MOLFRD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 (&lt;33kv lines)?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2151"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bg1"/>
                          </a:solidFill>
                        </a:rPr>
                        <a:t>Off</a:t>
                      </a:r>
                      <a:r>
                        <a:rPr lang="en-US" sz="2400" b="0" baseline="0" dirty="0" smtClean="0">
                          <a:solidFill>
                            <a:schemeClr val="bg1"/>
                          </a:solidFill>
                        </a:rPr>
                        <a:t> grid</a:t>
                      </a:r>
                      <a:endParaRPr lang="en-US" sz="2400" b="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vert="vert27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</a:rPr>
                        <a:t>Mini-grid</a:t>
                      </a:r>
                    </a:p>
                  </a:txBody>
                  <a:tcPr marL="45720" marR="4572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sz="2000" b="1" baseline="0" dirty="0" err="1" smtClean="0">
                          <a:solidFill>
                            <a:schemeClr val="tx2"/>
                          </a:solidFill>
                        </a:rPr>
                        <a:t>MOEP</a:t>
                      </a:r>
                      <a:r>
                        <a:rPr lang="en-US" sz="2000" b="1" baseline="0" dirty="0" smtClean="0">
                          <a:solidFill>
                            <a:schemeClr val="tx2"/>
                          </a:solidFill>
                        </a:rPr>
                        <a:t>?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Regional / Division Government?</a:t>
                      </a:r>
                    </a:p>
                    <a:p>
                      <a:pPr algn="ctr"/>
                      <a:r>
                        <a:rPr lang="en-US" sz="2000" b="1" baseline="0" dirty="0" err="1" smtClean="0">
                          <a:solidFill>
                            <a:srgbClr val="FF0000"/>
                          </a:solidFill>
                        </a:rPr>
                        <a:t>MOLFRD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Font typeface="Wingdings" pitchFamily="2" charset="2"/>
                        <a:buNone/>
                      </a:pPr>
                      <a:endParaRPr lang="en-US" sz="2000" b="1" baseline="0" dirty="0" smtClean="0">
                        <a:solidFill>
                          <a:schemeClr val="tx2"/>
                        </a:solidFill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sz="2000" b="1" baseline="0" dirty="0" smtClean="0">
                          <a:solidFill>
                            <a:schemeClr val="tx2"/>
                          </a:solidFill>
                        </a:rPr>
                        <a:t>ESE?</a:t>
                      </a:r>
                    </a:p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sz="2000" b="1" baseline="0" dirty="0" smtClean="0">
                          <a:solidFill>
                            <a:schemeClr val="tx2"/>
                          </a:solidFill>
                        </a:rPr>
                        <a:t>Private?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7061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</a:rPr>
                        <a:t>Individual Household Systems</a:t>
                      </a:r>
                    </a:p>
                  </a:txBody>
                  <a:tcPr marL="45720" marR="4572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sz="2000" b="1" baseline="0" dirty="0" smtClean="0">
                          <a:solidFill>
                            <a:schemeClr val="tx2"/>
                          </a:solidFill>
                        </a:rPr>
                        <a:t>MOEP</a:t>
                      </a:r>
                    </a:p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sz="2000" b="1" baseline="0" dirty="0" smtClean="0">
                          <a:solidFill>
                            <a:schemeClr val="tx2"/>
                          </a:solidFill>
                        </a:rPr>
                        <a:t>?</a:t>
                      </a:r>
                      <a:endParaRPr lang="en-US" sz="2000" b="1" baseline="0" dirty="0" smtClean="0">
                        <a:solidFill>
                          <a:schemeClr val="tx2"/>
                        </a:solidFill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MOLFRD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  <a:p>
                      <a:pPr algn="ctr"/>
                      <a:r>
                        <a:rPr lang="en-US" sz="2000" b="1" dirty="0" err="1" smtClean="0">
                          <a:solidFill>
                            <a:schemeClr val="tx2"/>
                          </a:solidFill>
                        </a:rPr>
                        <a:t>MOI</a:t>
                      </a:r>
                      <a:r>
                        <a:rPr lang="en-US" sz="2000" b="1" dirty="0" smtClean="0">
                          <a:solidFill>
                            <a:schemeClr val="tx2"/>
                          </a:solidFill>
                        </a:rPr>
                        <a:t>?</a:t>
                      </a:r>
                      <a:endParaRPr lang="en-US" sz="2000" b="1" dirty="0">
                        <a:solidFill>
                          <a:schemeClr val="tx2"/>
                        </a:solidFill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MOLFRD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sz="2000" b="1" baseline="0" dirty="0" err="1" smtClean="0">
                          <a:solidFill>
                            <a:schemeClr val="tx2"/>
                          </a:solidFill>
                        </a:rPr>
                        <a:t>MOI</a:t>
                      </a:r>
                      <a:r>
                        <a:rPr lang="en-US" sz="2000" b="1" baseline="0" dirty="0" smtClean="0">
                          <a:solidFill>
                            <a:schemeClr val="tx2"/>
                          </a:solidFill>
                        </a:rPr>
                        <a:t>?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sz="2000" b="1" baseline="0" dirty="0" smtClean="0">
                          <a:solidFill>
                            <a:schemeClr val="tx2"/>
                          </a:solidFill>
                        </a:rPr>
                        <a:t>Private?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2790825" y="1323975"/>
            <a:ext cx="2443163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790825" y="1108075"/>
            <a:ext cx="0" cy="43180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806594" y="1108075"/>
            <a:ext cx="0" cy="43180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361844" y="1323975"/>
            <a:ext cx="244475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5300" y="1109663"/>
            <a:ext cx="8915400" cy="50736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Which entity or entities will manage the implementation of the National Electrification Plan?</a:t>
            </a:r>
          </a:p>
          <a:p>
            <a:pPr eaLnBrk="1" hangingPunct="1">
              <a:defRPr/>
            </a:pPr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What are the roles and responsibilities for different agencies for: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  <a:p>
            <a:pPr lvl="1" eaLnBrk="1" hangingPunct="1">
              <a:defRPr/>
            </a:pP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Adopting electrification plans?</a:t>
            </a:r>
          </a:p>
          <a:p>
            <a:pPr lvl="1" eaLnBrk="1" hangingPunct="1">
              <a:defRPr/>
            </a:pP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Setting </a:t>
            </a:r>
            <a:r>
              <a:rPr lang="en-US" sz="2400" dirty="0">
                <a:solidFill>
                  <a:schemeClr val="tx1">
                    <a:lumMod val="75000"/>
                  </a:schemeClr>
                </a:solidFill>
              </a:rPr>
              <a:t>the electrification </a:t>
            </a: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policy and regulations?</a:t>
            </a:r>
            <a:endParaRPr lang="en-US" sz="2400" dirty="0">
              <a:solidFill>
                <a:schemeClr val="tx1">
                  <a:lumMod val="75000"/>
                </a:schemeClr>
              </a:solidFill>
            </a:endParaRPr>
          </a:p>
          <a:p>
            <a:pPr lvl="1" eaLnBrk="1" hangingPunct="1">
              <a:defRPr/>
            </a:pP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Monitoring and updating electrification plans? </a:t>
            </a:r>
            <a:endParaRPr lang="en-US" sz="2400" dirty="0">
              <a:solidFill>
                <a:schemeClr val="tx1">
                  <a:lumMod val="75000"/>
                </a:schemeClr>
              </a:solidFill>
            </a:endParaRPr>
          </a:p>
          <a:p>
            <a:pPr lvl="1" eaLnBrk="1" hangingPunct="1">
              <a:defRPr/>
            </a:pP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Coordinating and harmonizing on grid and off grid programs?</a:t>
            </a:r>
          </a:p>
          <a:p>
            <a:pPr eaLnBrk="1" hangingPunct="1">
              <a:defRPr/>
            </a:pPr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What would be suitable business models </a:t>
            </a:r>
            <a:r>
              <a:rPr lang="en-US" smtClean="0">
                <a:solidFill>
                  <a:schemeClr val="tx1">
                    <a:lumMod val="75000"/>
                  </a:schemeClr>
                </a:solidFill>
              </a:rPr>
              <a:t>for engaging the 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private sector?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5300" y="392113"/>
            <a:ext cx="8915400" cy="485775"/>
          </a:xfrm>
        </p:spPr>
        <p:txBody>
          <a:bodyPr/>
          <a:lstStyle/>
          <a:p>
            <a:pPr eaLnBrk="1" hangingPunct="1"/>
            <a:r>
              <a:rPr lang="en-US" altLang="en-US" smtClean="0"/>
              <a:t>Points for discussion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4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82F5E1FA-F89D-4AC5-B6AE-71DF1B95568B}" type="slidenum">
              <a:rPr lang="en-NZ" altLang="en-US" smtClean="0">
                <a:solidFill>
                  <a:srgbClr val="000090"/>
                </a:solidFill>
              </a:rPr>
              <a:pPr eaLnBrk="1" hangingPunct="1">
                <a:defRPr/>
              </a:pPr>
              <a:t>12</a:t>
            </a:fld>
            <a:endParaRPr lang="en-NZ" altLang="en-US" smtClean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Placeholder 1"/>
          <p:cNvSpPr>
            <a:spLocks noGrp="1"/>
          </p:cNvSpPr>
          <p:nvPr>
            <p:ph type="body" sz="quarter" idx="19"/>
          </p:nvPr>
        </p:nvSpPr>
        <p:spPr>
          <a:xfrm>
            <a:off x="454025" y="392113"/>
            <a:ext cx="9440863" cy="485775"/>
          </a:xfrm>
        </p:spPr>
        <p:txBody>
          <a:bodyPr/>
          <a:lstStyle/>
          <a:p>
            <a:pPr eaLnBrk="1" hangingPunct="1"/>
            <a:r>
              <a:rPr lang="en-US" altLang="en-US" smtClean="0"/>
              <a:t>Contact us</a:t>
            </a:r>
          </a:p>
        </p:txBody>
      </p:sp>
      <p:sp>
        <p:nvSpPr>
          <p:cNvPr id="35843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2085975" y="1365250"/>
            <a:ext cx="5802313" cy="4030663"/>
          </a:xfrm>
        </p:spPr>
        <p:txBody>
          <a:bodyPr/>
          <a:lstStyle/>
          <a:p>
            <a:pPr marL="457200" lvl="1" defTabSz="914400">
              <a:spcBef>
                <a:spcPct val="0"/>
              </a:spcBef>
            </a:pPr>
            <a:r>
              <a:rPr lang="fr-FR" altLang="en-US" sz="1800" smtClean="0">
                <a:solidFill>
                  <a:srgbClr val="002E82"/>
                </a:solidFill>
              </a:rPr>
              <a:t>1747 Pennsylvania Avenue NW, </a:t>
            </a:r>
          </a:p>
          <a:p>
            <a:pPr marL="457200" lvl="1" defTabSz="914400">
              <a:spcBef>
                <a:spcPct val="0"/>
              </a:spcBef>
            </a:pPr>
            <a:r>
              <a:rPr lang="fr-FR" altLang="en-US" sz="1800" smtClean="0">
                <a:solidFill>
                  <a:srgbClr val="002E82"/>
                </a:solidFill>
              </a:rPr>
              <a:t>Suite 1200</a:t>
            </a:r>
          </a:p>
          <a:p>
            <a:pPr marL="457200" lvl="1" defTabSz="914400">
              <a:spcBef>
                <a:spcPct val="0"/>
              </a:spcBef>
            </a:pPr>
            <a:r>
              <a:rPr lang="en-US" altLang="en-US" sz="1800" smtClean="0">
                <a:solidFill>
                  <a:srgbClr val="002E82"/>
                </a:solidFill>
              </a:rPr>
              <a:t>WASHINGTON DC  20006</a:t>
            </a:r>
          </a:p>
          <a:p>
            <a:pPr marL="457200" lvl="1" defTabSz="914400">
              <a:spcBef>
                <a:spcPct val="0"/>
              </a:spcBef>
            </a:pPr>
            <a:r>
              <a:rPr lang="en-US" altLang="en-US" sz="1800" smtClean="0">
                <a:solidFill>
                  <a:srgbClr val="002E82"/>
                </a:solidFill>
              </a:rPr>
              <a:t>United States of America </a:t>
            </a:r>
          </a:p>
          <a:p>
            <a:pPr marL="457200" lvl="1" defTabSz="914400">
              <a:spcBef>
                <a:spcPct val="0"/>
              </a:spcBef>
            </a:pPr>
            <a:endParaRPr lang="en-US" altLang="en-US" sz="1800" smtClean="0">
              <a:solidFill>
                <a:srgbClr val="002E82"/>
              </a:solidFill>
            </a:endParaRPr>
          </a:p>
          <a:p>
            <a:pPr marL="457200" lvl="1" defTabSz="914400">
              <a:spcBef>
                <a:spcPct val="0"/>
              </a:spcBef>
            </a:pPr>
            <a:r>
              <a:rPr lang="fr-FR" altLang="en-US" sz="1800" smtClean="0">
                <a:solidFill>
                  <a:srgbClr val="002E82"/>
                </a:solidFill>
              </a:rPr>
              <a:t>T: +1 202 466-6790</a:t>
            </a:r>
          </a:p>
          <a:p>
            <a:pPr marL="457200" lvl="1" defTabSz="914400">
              <a:spcBef>
                <a:spcPct val="0"/>
              </a:spcBef>
            </a:pPr>
            <a:endParaRPr lang="fr-FR" altLang="en-US" sz="1800" smtClean="0">
              <a:solidFill>
                <a:srgbClr val="002E82"/>
              </a:solidFill>
            </a:endParaRPr>
          </a:p>
          <a:p>
            <a:pPr marL="457200" lvl="1" defTabSz="914400">
              <a:spcBef>
                <a:spcPct val="0"/>
              </a:spcBef>
            </a:pPr>
            <a:r>
              <a:rPr lang="en-US" altLang="en-US" sz="1800" smtClean="0">
                <a:solidFill>
                  <a:srgbClr val="002E82"/>
                </a:solidFill>
                <a:hlinkClick r:id="rId2"/>
              </a:rPr>
              <a:t>Alfonso.Guzman@castalia-advisors.com</a:t>
            </a:r>
            <a:endParaRPr lang="en-US" altLang="en-US" sz="1800" smtClean="0">
              <a:solidFill>
                <a:srgbClr val="002E82"/>
              </a:solidFill>
            </a:endParaRPr>
          </a:p>
          <a:p>
            <a:pPr marL="457200" lvl="1" defTabSz="914400">
              <a:spcBef>
                <a:spcPct val="0"/>
              </a:spcBef>
            </a:pPr>
            <a:endParaRPr lang="en-US" altLang="en-US" sz="1800" smtClean="0">
              <a:solidFill>
                <a:srgbClr val="002E82"/>
              </a:solidFill>
            </a:endParaRPr>
          </a:p>
          <a:p>
            <a:pPr marL="457200" lvl="1" defTabSz="914400">
              <a:spcBef>
                <a:spcPct val="0"/>
              </a:spcBef>
            </a:pPr>
            <a:r>
              <a:rPr lang="en-US" altLang="en-US" sz="1800" smtClean="0">
                <a:solidFill>
                  <a:srgbClr val="002E82"/>
                </a:solidFill>
              </a:rPr>
              <a:t>www.castalia-advisors.com</a:t>
            </a:r>
          </a:p>
          <a:p>
            <a:pPr defTabSz="914400" eaLnBrk="1" hangingPunct="1"/>
            <a:endParaRPr lang="en-US" altLang="en-US" sz="1800" smtClean="0">
              <a:solidFill>
                <a:srgbClr val="002E8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2925" y="488950"/>
            <a:ext cx="6989763" cy="787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PRESENTATION OUTLINE</a:t>
            </a:r>
            <a:endParaRPr lang="en-US" dirty="0"/>
          </a:p>
        </p:txBody>
      </p:sp>
      <p:sp>
        <p:nvSpPr>
          <p:cNvPr id="24579" name="Slide Number Placeholder 2"/>
          <p:cNvSpPr>
            <a:spLocks noGrp="1"/>
          </p:cNvSpPr>
          <p:nvPr>
            <p:ph type="sldNum" sz="quarter" idx="18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E85BE13A-AF9D-4582-B69F-30B298B46E7D}" type="slidenum">
              <a:rPr lang="en-NZ" altLang="en-US" smtClean="0">
                <a:solidFill>
                  <a:srgbClr val="000090"/>
                </a:solidFill>
              </a:rPr>
              <a:pPr eaLnBrk="1" hangingPunct="1">
                <a:defRPr/>
              </a:pPr>
              <a:t>2</a:t>
            </a:fld>
            <a:endParaRPr lang="en-NZ" altLang="en-US" smtClean="0">
              <a:solidFill>
                <a:srgbClr val="00009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1812925" y="1438275"/>
            <a:ext cx="6991350" cy="3957638"/>
          </a:xfrm>
        </p:spPr>
        <p:txBody>
          <a:bodyPr/>
          <a:lstStyle/>
          <a:p>
            <a:pPr eaLnBrk="1" hangingPunct="1">
              <a:lnSpc>
                <a:spcPct val="200000"/>
              </a:lnSpc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Context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Lessons learned from international experience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Approach </a:t>
            </a:r>
            <a:r>
              <a:rPr lang="en-US" sz="2400" smtClean="0">
                <a:solidFill>
                  <a:schemeClr val="tx1">
                    <a:lumMod val="75000"/>
                  </a:schemeClr>
                </a:solidFill>
              </a:rPr>
              <a:t>and work plan</a:t>
            </a:r>
            <a:endParaRPr lang="en-US" sz="2400" dirty="0" smtClean="0">
              <a:solidFill>
                <a:schemeClr val="tx1">
                  <a:lumMod val="75000"/>
                </a:schemeClr>
              </a:solidFill>
            </a:endParaRPr>
          </a:p>
          <a:p>
            <a:pPr eaLnBrk="1" hangingPunct="1">
              <a:lnSpc>
                <a:spcPct val="200000"/>
              </a:lnSpc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Preliminary understanding of institutional situation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Points for discussion</a:t>
            </a:r>
            <a:endParaRPr lang="en-US" sz="24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5300" y="392113"/>
            <a:ext cx="8915400" cy="485775"/>
          </a:xfrm>
        </p:spPr>
        <p:txBody>
          <a:bodyPr/>
          <a:lstStyle/>
          <a:p>
            <a:pPr eaLnBrk="1" hangingPunct="1"/>
            <a:r>
              <a:rPr lang="en-US" altLang="en-US" smtClean="0"/>
              <a:t>Myanmar has a major electrification challenge…</a:t>
            </a: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885498E-FE7C-4557-8082-405F23AD4340}" type="slidenum">
              <a:rPr lang="en-NZ" altLang="en-US" sz="1200" smtClean="0">
                <a:solidFill>
                  <a:srgbClr val="00009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NZ" altLang="en-US" sz="1200" smtClean="0">
              <a:solidFill>
                <a:srgbClr val="000090"/>
              </a:solidFill>
            </a:endParaRPr>
          </a:p>
        </p:txBody>
      </p:sp>
      <p:sp>
        <p:nvSpPr>
          <p:cNvPr id="13" name="Text Placeholder 3"/>
          <p:cNvSpPr txBox="1">
            <a:spLocks/>
          </p:cNvSpPr>
          <p:nvPr/>
        </p:nvSpPr>
        <p:spPr>
          <a:xfrm>
            <a:off x="117475" y="1098550"/>
            <a:ext cx="8016875" cy="8556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2"/>
                </a:solidFill>
              </a:rPr>
              <a:t>The electrification rate </a:t>
            </a:r>
            <a:r>
              <a:rPr lang="en-US" sz="4800" b="1" dirty="0" smtClean="0">
                <a:solidFill>
                  <a:schemeClr val="accent6"/>
                </a:solidFill>
              </a:rPr>
              <a:t>29%...</a:t>
            </a:r>
            <a:endParaRPr lang="en-US" sz="2800" b="1" dirty="0" smtClean="0">
              <a:solidFill>
                <a:schemeClr val="accent6"/>
              </a:solidFill>
            </a:endParaRPr>
          </a:p>
          <a:p>
            <a:pPr marL="0" indent="0" defTabSz="914400">
              <a:lnSpc>
                <a:spcPct val="200000"/>
              </a:lnSpc>
              <a:buFont typeface="Arial" pitchFamily="34" charset="0"/>
              <a:buNone/>
              <a:defRPr/>
            </a:pP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4" name="Text Placeholder 3"/>
          <p:cNvSpPr txBox="1">
            <a:spLocks/>
          </p:cNvSpPr>
          <p:nvPr/>
        </p:nvSpPr>
        <p:spPr>
          <a:xfrm>
            <a:off x="117475" y="1624013"/>
            <a:ext cx="9788525" cy="1371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200000"/>
              </a:lnSpc>
              <a:buFont typeface="Arial" pitchFamily="34" charset="0"/>
              <a:buNone/>
              <a:defRPr/>
            </a:pPr>
            <a:r>
              <a:rPr lang="en-US" sz="4000" b="1" dirty="0" smtClean="0">
                <a:solidFill>
                  <a:schemeClr val="accent6"/>
                </a:solidFill>
              </a:rPr>
              <a:t>43 million out of 60 million </a:t>
            </a:r>
            <a:r>
              <a:rPr lang="en-US" sz="2400" dirty="0" smtClean="0">
                <a:solidFill>
                  <a:schemeClr val="tx2"/>
                </a:solidFill>
              </a:rPr>
              <a:t>people have no </a:t>
            </a:r>
            <a:r>
              <a:rPr lang="en-US" sz="2400" dirty="0" smtClean="0">
                <a:solidFill>
                  <a:schemeClr val="tx2"/>
                </a:solidFill>
              </a:rPr>
              <a:t>access</a:t>
            </a:r>
            <a:endParaRPr lang="en-US" sz="2800" b="1" dirty="0" smtClean="0">
              <a:solidFill>
                <a:schemeClr val="accent6"/>
              </a:solidFill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5575300" y="2995613"/>
            <a:ext cx="4330700" cy="1214437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en-US" sz="2400" dirty="0">
                <a:solidFill>
                  <a:schemeClr val="tx2"/>
                </a:solidFill>
              </a:rPr>
              <a:t>.</a:t>
            </a:r>
            <a:r>
              <a:rPr lang="en-US" sz="2400" dirty="0" smtClean="0">
                <a:solidFill>
                  <a:schemeClr val="tx2"/>
                </a:solidFill>
              </a:rPr>
              <a:t>..Most of these 43 million people live in </a:t>
            </a:r>
            <a:r>
              <a:rPr lang="en-US" sz="4400" b="1" dirty="0" smtClean="0">
                <a:solidFill>
                  <a:schemeClr val="accent6"/>
                </a:solidFill>
              </a:rPr>
              <a:t>rural </a:t>
            </a:r>
            <a:r>
              <a:rPr lang="en-US" sz="2400" dirty="0" smtClean="0">
                <a:solidFill>
                  <a:schemeClr val="tx2"/>
                </a:solidFill>
              </a:rPr>
              <a:t>areas</a:t>
            </a:r>
          </a:p>
        </p:txBody>
      </p:sp>
      <p:pic>
        <p:nvPicPr>
          <p:cNvPr id="25607" name="Picture 7" descr="C:\Users\alfonso.CASTALIA.001\Desktop\43012_6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95613"/>
            <a:ext cx="5297488" cy="386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3"/>
          <p:cNvSpPr txBox="1">
            <a:spLocks/>
          </p:cNvSpPr>
          <p:nvPr/>
        </p:nvSpPr>
        <p:spPr>
          <a:xfrm>
            <a:off x="5559425" y="4367213"/>
            <a:ext cx="4330700" cy="231457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2"/>
                </a:solidFill>
              </a:rPr>
              <a:t>…and nearly </a:t>
            </a:r>
            <a:r>
              <a:rPr lang="en-US" sz="4400" b="1" dirty="0">
                <a:solidFill>
                  <a:schemeClr val="accent6"/>
                </a:solidFill>
              </a:rPr>
              <a:t>15 million are </a:t>
            </a:r>
            <a:r>
              <a:rPr lang="en-US" sz="4400" b="1" dirty="0" smtClean="0">
                <a:solidFill>
                  <a:schemeClr val="accent6"/>
                </a:solidFill>
              </a:rPr>
              <a:t>less </a:t>
            </a:r>
            <a:r>
              <a:rPr lang="en-US" sz="4400" b="1" dirty="0">
                <a:solidFill>
                  <a:schemeClr val="accent6"/>
                </a:solidFill>
              </a:rPr>
              <a:t>than 14 years old</a:t>
            </a:r>
          </a:p>
          <a:p>
            <a:pPr marL="0" indent="0" defTabSz="914400">
              <a:spcBef>
                <a:spcPts val="0"/>
              </a:spcBef>
              <a:buFont typeface="Arial" pitchFamily="34" charset="0"/>
              <a:buNone/>
              <a:defRPr/>
            </a:pPr>
            <a:endParaRPr lang="en-US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Chart 12"/>
          <p:cNvGraphicFramePr>
            <a:graphicFrameLocks/>
          </p:cNvGraphicFramePr>
          <p:nvPr/>
        </p:nvGraphicFramePr>
        <p:xfrm>
          <a:off x="-392113" y="1479550"/>
          <a:ext cx="9193213" cy="500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8" r:id="rId3" imgW="9193565" imgH="5005250" progId="Excel.Chart.8">
                  <p:embed/>
                </p:oleObj>
              </mc:Choice>
              <mc:Fallback>
                <p:oleObj r:id="rId3" imgW="9193565" imgH="5005250" progId="Excel.Chart.8">
                  <p:embed/>
                  <p:pic>
                    <p:nvPicPr>
                      <p:cNvPr id="0" name="Chart 1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92113" y="1479550"/>
                        <a:ext cx="9193213" cy="500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7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5300" y="392113"/>
            <a:ext cx="8915400" cy="485775"/>
          </a:xfrm>
        </p:spPr>
        <p:txBody>
          <a:bodyPr/>
          <a:lstStyle/>
          <a:p>
            <a:r>
              <a:rPr lang="en-US" altLang="en-US" smtClean="0"/>
              <a:t>..and the challenge is significant …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4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A444DC09-88C4-4B1B-8470-CDBB82C3C1C4}" type="slidenum">
              <a:rPr lang="en-NZ" altLang="en-US" smtClean="0">
                <a:solidFill>
                  <a:srgbClr val="000090"/>
                </a:solidFill>
              </a:rPr>
              <a:pPr eaLnBrk="1" hangingPunct="1">
                <a:defRPr/>
              </a:pPr>
              <a:t>4</a:t>
            </a:fld>
            <a:endParaRPr lang="en-NZ" altLang="en-US" smtClean="0">
              <a:solidFill>
                <a:srgbClr val="000090"/>
              </a:solidFill>
            </a:endParaRPr>
          </a:p>
        </p:txBody>
      </p:sp>
      <p:sp>
        <p:nvSpPr>
          <p:cNvPr id="27655" name="TextBox 10"/>
          <p:cNvSpPr txBox="1">
            <a:spLocks noChangeArrowheads="1"/>
          </p:cNvSpPr>
          <p:nvPr/>
        </p:nvSpPr>
        <p:spPr bwMode="auto">
          <a:xfrm>
            <a:off x="-1588" y="6257925"/>
            <a:ext cx="5740401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1pPr>
            <a:lvl2pPr>
              <a:defRPr sz="24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2pPr>
            <a:lvl3pPr>
              <a:defRPr sz="20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3pPr>
            <a:lvl4pPr>
              <a:defRPr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4pPr>
            <a:lvl5pPr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5pPr>
            <a:lvl6pPr eaLnBrk="0" fontAlgn="base" hangingPunct="0"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6pPr>
            <a:lvl7pPr eaLnBrk="0" fontAlgn="base" hangingPunct="0"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7pPr>
            <a:lvl8pPr eaLnBrk="0" fontAlgn="base" hangingPunct="0"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8pPr>
            <a:lvl9pPr eaLnBrk="0" fontAlgn="base" hangingPunct="0"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altLang="en-US" sz="1600" i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Source: </a:t>
            </a:r>
            <a:r>
              <a:rPr lang="en-US" altLang="en-US" sz="1600" i="1" dirty="0" err="1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MOEP</a:t>
            </a:r>
            <a:r>
              <a:rPr lang="en-US" altLang="en-US" sz="1600" i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, ESE, </a:t>
            </a:r>
            <a:r>
              <a:rPr lang="en-US" altLang="en-US" sz="1600" i="1" dirty="0" err="1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YESB</a:t>
            </a:r>
            <a:r>
              <a:rPr lang="en-US" altLang="en-US" sz="1600" i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 data and Castalia estimations</a:t>
            </a:r>
          </a:p>
          <a:p>
            <a:pPr>
              <a:defRPr/>
            </a:pPr>
            <a:r>
              <a:rPr lang="en-US" altLang="en-US" sz="1600" i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Assumes 6.5 people in a household</a:t>
            </a:r>
          </a:p>
        </p:txBody>
      </p:sp>
      <p:graphicFrame>
        <p:nvGraphicFramePr>
          <p:cNvPr id="14338" name="Table 14337"/>
          <p:cNvGraphicFramePr>
            <a:graphicFrameLocks noGrp="1"/>
          </p:cNvGraphicFramePr>
          <p:nvPr/>
        </p:nvGraphicFramePr>
        <p:xfrm>
          <a:off x="8513763" y="3089275"/>
          <a:ext cx="1392237" cy="1005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281"/>
                <a:gridCol w="1011956"/>
              </a:tblGrid>
              <a:tr h="334963"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chemeClr val="tx2"/>
                        </a:solidFill>
                      </a:endParaRPr>
                    </a:p>
                  </a:txBody>
                  <a:tcPr marL="91420" marR="91420" marT="45664" marB="45664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dirty="0" smtClean="0">
                          <a:solidFill>
                            <a:schemeClr val="tx2"/>
                          </a:solidFill>
                        </a:rPr>
                        <a:t>ESE</a:t>
                      </a:r>
                      <a:endParaRPr lang="en-US" sz="1600" b="0" i="0" dirty="0">
                        <a:solidFill>
                          <a:schemeClr val="tx2"/>
                        </a:solidFill>
                      </a:endParaRPr>
                    </a:p>
                  </a:txBody>
                  <a:tcPr marL="91420" marR="91420" marT="45664" marB="45664"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chemeClr val="tx2"/>
                        </a:solidFill>
                      </a:endParaRPr>
                    </a:p>
                  </a:txBody>
                  <a:tcPr marL="91420" marR="91420" marT="45664" marB="45664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dirty="0" err="1" smtClean="0">
                          <a:solidFill>
                            <a:schemeClr val="tx2"/>
                          </a:solidFill>
                        </a:rPr>
                        <a:t>YESB</a:t>
                      </a:r>
                      <a:endParaRPr lang="en-US" sz="1600" b="0" i="0" dirty="0">
                        <a:solidFill>
                          <a:schemeClr val="tx2"/>
                        </a:solidFill>
                      </a:endParaRPr>
                    </a:p>
                  </a:txBody>
                  <a:tcPr marL="91420" marR="91420" marT="45664" marB="45664"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chemeClr val="tx2"/>
                        </a:solidFill>
                      </a:endParaRPr>
                    </a:p>
                  </a:txBody>
                  <a:tcPr marL="91420" marR="91420" marT="45664" marB="45664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dirty="0" smtClean="0">
                          <a:solidFill>
                            <a:schemeClr val="tx2"/>
                          </a:solidFill>
                        </a:rPr>
                        <a:t>Required</a:t>
                      </a:r>
                      <a:endParaRPr lang="en-US" sz="1600" b="0" i="0" dirty="0">
                        <a:solidFill>
                          <a:schemeClr val="tx2"/>
                        </a:solidFill>
                      </a:endParaRPr>
                    </a:p>
                  </a:txBody>
                  <a:tcPr marL="91420" marR="91420" marT="45664" marB="45664">
                    <a:noFill/>
                  </a:tcPr>
                </a:tc>
              </a:tr>
            </a:tbl>
          </a:graphicData>
        </a:graphic>
      </p:graphicFrame>
      <p:sp>
        <p:nvSpPr>
          <p:cNvPr id="26644" name="TextBox 14338"/>
          <p:cNvSpPr txBox="1">
            <a:spLocks noChangeArrowheads="1"/>
          </p:cNvSpPr>
          <p:nvPr/>
        </p:nvSpPr>
        <p:spPr bwMode="auto">
          <a:xfrm>
            <a:off x="1308645" y="4461325"/>
            <a:ext cx="1435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tx2"/>
                </a:solidFill>
                <a:cs typeface="Arial" pitchFamily="34" charset="0"/>
              </a:rPr>
              <a:t>189,000</a:t>
            </a:r>
          </a:p>
        </p:txBody>
      </p:sp>
      <p:sp>
        <p:nvSpPr>
          <p:cNvPr id="26645" name="TextBox 41"/>
          <p:cNvSpPr txBox="1">
            <a:spLocks noChangeArrowheads="1"/>
          </p:cNvSpPr>
          <p:nvPr/>
        </p:nvSpPr>
        <p:spPr bwMode="auto">
          <a:xfrm rot="16200000">
            <a:off x="-1604168" y="3319889"/>
            <a:ext cx="41275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chemeClr val="tx2"/>
                </a:solidFill>
                <a:cs typeface="Arial" pitchFamily="34" charset="0"/>
              </a:rPr>
              <a:t>New </a:t>
            </a:r>
            <a:r>
              <a:rPr lang="en-US" altLang="en-US" sz="2400" dirty="0" smtClean="0">
                <a:solidFill>
                  <a:schemeClr val="tx2"/>
                </a:solidFill>
                <a:cs typeface="Arial" pitchFamily="34" charset="0"/>
              </a:rPr>
              <a:t>household connections </a:t>
            </a:r>
            <a:r>
              <a:rPr lang="en-US" altLang="en-US" sz="2400" dirty="0">
                <a:solidFill>
                  <a:schemeClr val="tx2"/>
                </a:solidFill>
                <a:cs typeface="Arial" pitchFamily="34" charset="0"/>
              </a:rPr>
              <a:t>per year</a:t>
            </a:r>
          </a:p>
        </p:txBody>
      </p:sp>
      <p:sp>
        <p:nvSpPr>
          <p:cNvPr id="26646" name="TextBox 14346"/>
          <p:cNvSpPr txBox="1">
            <a:spLocks noChangeArrowheads="1"/>
          </p:cNvSpPr>
          <p:nvPr/>
        </p:nvSpPr>
        <p:spPr bwMode="auto">
          <a:xfrm>
            <a:off x="425450" y="946586"/>
            <a:ext cx="85455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chemeClr val="tx1"/>
                </a:solidFill>
                <a:cs typeface="Arial" pitchFamily="34" charset="0"/>
              </a:rPr>
              <a:t>Need to connect close to</a:t>
            </a:r>
            <a:r>
              <a:rPr lang="en-US" altLang="en-US" sz="3600" b="1" dirty="0">
                <a:solidFill>
                  <a:schemeClr val="accent5"/>
                </a:solidFill>
                <a:cs typeface="Arial" pitchFamily="34" charset="0"/>
              </a:rPr>
              <a:t> </a:t>
            </a:r>
            <a:r>
              <a:rPr lang="en-US" altLang="en-US" sz="3600" dirty="0">
                <a:solidFill>
                  <a:schemeClr val="accent5"/>
                </a:solidFill>
                <a:cs typeface="Arial" pitchFamily="34" charset="0"/>
              </a:rPr>
              <a:t>4x</a:t>
            </a:r>
            <a:r>
              <a:rPr lang="en-US" altLang="en-US" sz="3600" b="1" dirty="0">
                <a:solidFill>
                  <a:schemeClr val="accent5"/>
                </a:solidFill>
                <a:cs typeface="Arial" pitchFamily="34" charset="0"/>
              </a:rPr>
              <a:t> </a:t>
            </a:r>
            <a:r>
              <a:rPr lang="en-US" altLang="en-US" sz="2400" dirty="0">
                <a:solidFill>
                  <a:schemeClr val="tx1"/>
                </a:solidFill>
                <a:cs typeface="Arial" pitchFamily="34" charset="0"/>
              </a:rPr>
              <a:t>as many households per year to reach universal access by 2030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2625" y="1246188"/>
            <a:ext cx="8570913" cy="5122862"/>
          </a:xfrm>
          <a:ln w="28575">
            <a:solidFill>
              <a:schemeClr val="bg1"/>
            </a:solidFill>
            <a:prstDash val="sysDash"/>
          </a:ln>
        </p:spPr>
        <p:txBody>
          <a:bodyPr anchor="ctr"/>
          <a:lstStyle/>
          <a:p>
            <a:pPr eaLnBrk="1" hangingPunct="1">
              <a:spcBef>
                <a:spcPts val="1000"/>
              </a:spcBef>
              <a:spcAft>
                <a:spcPts val="100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Responsibilities for service delivery need to be separated from policy setting, planning and regulation</a:t>
            </a:r>
          </a:p>
          <a:p>
            <a:pPr eaLnBrk="1" hangingPunct="1">
              <a:spcBef>
                <a:spcPts val="1000"/>
              </a:spcBef>
              <a:spcAft>
                <a:spcPts val="100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Countries with an entity assigned and funded to expand access to electricity have  achieved good results </a:t>
            </a:r>
          </a:p>
          <a:p>
            <a:pPr eaLnBrk="1" hangingPunct="1">
              <a:spcBef>
                <a:spcPts val="1000"/>
              </a:spcBef>
              <a:spcAft>
                <a:spcPts val="100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Commercial viability of the utility or service delivery agents is key to sustainability</a:t>
            </a:r>
          </a:p>
          <a:p>
            <a:pPr eaLnBrk="1" hangingPunct="1">
              <a:spcBef>
                <a:spcPts val="1000"/>
              </a:spcBef>
              <a:spcAft>
                <a:spcPts val="100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Significant increases in access to electricity requires support of public funds</a:t>
            </a:r>
          </a:p>
          <a:p>
            <a:pPr eaLnBrk="1" hangingPunct="1">
              <a:spcBef>
                <a:spcPts val="1000"/>
              </a:spcBef>
              <a:spcAft>
                <a:spcPts val="100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Private sector can play a useful role by bringing innovation and capital—but will need incentives to focus in less profitable areas</a:t>
            </a:r>
          </a:p>
        </p:txBody>
      </p:sp>
      <p:sp>
        <p:nvSpPr>
          <p:cNvPr id="27651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5300" y="279400"/>
            <a:ext cx="8915400" cy="711200"/>
          </a:xfrm>
        </p:spPr>
        <p:txBody>
          <a:bodyPr/>
          <a:lstStyle/>
          <a:p>
            <a:pPr eaLnBrk="1" hangingPunct="1"/>
            <a:r>
              <a:rPr lang="en-US" altLang="en-US" sz="2400" dirty="0" smtClean="0">
                <a:solidFill>
                  <a:schemeClr val="bg1"/>
                </a:solidFill>
              </a:rPr>
              <a:t>..but lessons on institutional frameworks  from other countries  could help Myanmar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4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A9725E72-41C6-4F7A-818D-328FCC77F326}" type="slidenum">
              <a:rPr lang="en-NZ" altLang="en-US" smtClean="0">
                <a:solidFill>
                  <a:srgbClr val="000090"/>
                </a:solidFill>
              </a:rPr>
              <a:pPr eaLnBrk="1" hangingPunct="1">
                <a:defRPr/>
              </a:pPr>
              <a:t>5</a:t>
            </a:fld>
            <a:endParaRPr lang="en-NZ" altLang="en-US" smtClean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56" descr="C:\Users\riddhima.CASTALIA\AppData\Local\Microsoft\Windows\Temporary Internet Files\Content.Outlook\QH64T8RQ\Picture1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AEAEA"/>
              </a:clrFrom>
              <a:clrTo>
                <a:srgbClr val="EAEAEA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6" r="6631" b="8757"/>
          <a:stretch>
            <a:fillRect/>
          </a:stretch>
        </p:blipFill>
        <p:spPr bwMode="auto">
          <a:xfrm>
            <a:off x="2211388" y="1550988"/>
            <a:ext cx="5651500" cy="445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56" descr="C:\Users\riddhima.CASTALIA\AppData\Local\Microsoft\Windows\Temporary Internet Files\Content.Outlook\QH64T8RQ\Picture1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AEAEA"/>
              </a:clrFrom>
              <a:clrTo>
                <a:srgbClr val="EAEAEA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64" t="27824" r="54393" b="64146"/>
          <a:stretch>
            <a:fillRect/>
          </a:stretch>
        </p:blipFill>
        <p:spPr bwMode="auto">
          <a:xfrm>
            <a:off x="3797300" y="2909888"/>
            <a:ext cx="989013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56" descr="C:\Users\riddhima.CASTALIA\AppData\Local\Microsoft\Windows\Temporary Internet Files\Content.Outlook\QH64T8RQ\Picture1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AEAEA"/>
              </a:clrFrom>
              <a:clrTo>
                <a:srgbClr val="EAEAEA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0" t="47414" r="60477" b="45601"/>
          <a:stretch>
            <a:fillRect/>
          </a:stretch>
        </p:blipFill>
        <p:spPr bwMode="auto">
          <a:xfrm>
            <a:off x="3503613" y="3865563"/>
            <a:ext cx="890587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56" descr="C:\Users\riddhima.CASTALIA\AppData\Local\Microsoft\Windows\Temporary Internet Files\Content.Outlook\QH64T8RQ\Picture1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AEAEA"/>
              </a:clrFrom>
              <a:clrTo>
                <a:srgbClr val="EAEAEA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9" t="3745" r="58633" b="89314"/>
          <a:stretch>
            <a:fillRect/>
          </a:stretch>
        </p:blipFill>
        <p:spPr bwMode="auto">
          <a:xfrm>
            <a:off x="3681413" y="1733550"/>
            <a:ext cx="8429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8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5300" y="377825"/>
            <a:ext cx="8915400" cy="577850"/>
          </a:xfrm>
        </p:spPr>
        <p:txBody>
          <a:bodyPr/>
          <a:lstStyle/>
          <a:p>
            <a:pPr eaLnBrk="1" hangingPunct="1">
              <a:spcBef>
                <a:spcPts val="1000"/>
              </a:spcBef>
              <a:spcAft>
                <a:spcPts val="1000"/>
              </a:spcAft>
            </a:pPr>
            <a:r>
              <a:rPr lang="en-US" altLang="en-US" smtClean="0">
                <a:solidFill>
                  <a:schemeClr val="bg1"/>
                </a:solidFill>
              </a:rPr>
              <a:t>Some of Myanmar’s neighbors have succeeded</a:t>
            </a:r>
          </a:p>
        </p:txBody>
      </p:sp>
      <p:sp>
        <p:nvSpPr>
          <p:cNvPr id="29703" name="Slide Number Placeholder 3"/>
          <p:cNvSpPr>
            <a:spLocks noGrp="1"/>
          </p:cNvSpPr>
          <p:nvPr>
            <p:ph type="sldNum" sz="quarter" idx="14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FC50939B-98A8-4CB4-9F83-87ED632CC34E}" type="slidenum">
              <a:rPr lang="en-NZ" altLang="en-US" smtClean="0">
                <a:solidFill>
                  <a:srgbClr val="000090"/>
                </a:solidFill>
              </a:rPr>
              <a:pPr eaLnBrk="1" hangingPunct="1">
                <a:defRPr/>
              </a:pPr>
              <a:t>6</a:t>
            </a:fld>
            <a:endParaRPr lang="en-NZ" altLang="en-US" smtClean="0">
              <a:solidFill>
                <a:srgbClr val="00009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41862" y="1631243"/>
            <a:ext cx="553998" cy="3681723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tx2"/>
                </a:solidFill>
              </a:rPr>
              <a:t>% Households electrified</a:t>
            </a:r>
          </a:p>
        </p:txBody>
      </p:sp>
      <p:sp>
        <p:nvSpPr>
          <p:cNvPr id="22" name="TextBox 21"/>
          <p:cNvSpPr txBox="1"/>
          <p:nvPr/>
        </p:nvSpPr>
        <p:spPr>
          <a:xfrm rot="5400000">
            <a:off x="5001588" y="4294769"/>
            <a:ext cx="523220" cy="3912936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chemeClr val="tx2"/>
                </a:solidFill>
              </a:rPr>
              <a:t>Constant GDP $ 1000s per capita </a:t>
            </a:r>
          </a:p>
        </p:txBody>
      </p:sp>
      <p:sp>
        <p:nvSpPr>
          <p:cNvPr id="32779" name="TextBox 7"/>
          <p:cNvSpPr txBox="1">
            <a:spLocks noChangeArrowheads="1"/>
          </p:cNvSpPr>
          <p:nvPr/>
        </p:nvSpPr>
        <p:spPr bwMode="auto">
          <a:xfrm>
            <a:off x="495300" y="6413500"/>
            <a:ext cx="33162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1pPr>
            <a:lvl2pPr>
              <a:defRPr sz="24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2pPr>
            <a:lvl3pPr>
              <a:defRPr sz="20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3pPr>
            <a:lvl4pPr>
              <a:defRPr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4pPr>
            <a:lvl5pPr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5pPr>
            <a:lvl6pPr eaLnBrk="0" fontAlgn="base" hangingPunct="0"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6pPr>
            <a:lvl7pPr eaLnBrk="0" fontAlgn="base" hangingPunct="0"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7pPr>
            <a:lvl8pPr eaLnBrk="0" fontAlgn="base" hangingPunct="0"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8pPr>
            <a:lvl9pPr eaLnBrk="0" fontAlgn="base" hangingPunct="0"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altLang="en-US" sz="1400" i="1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Source: World Bank, One Goal two Paths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3317875" y="1995488"/>
            <a:ext cx="774700" cy="1814512"/>
          </a:xfrm>
          <a:prstGeom prst="straightConnector1">
            <a:avLst/>
          </a:prstGeom>
          <a:ln w="76200">
            <a:solidFill>
              <a:schemeClr val="accent5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290888" y="2909888"/>
            <a:ext cx="490537" cy="2301875"/>
          </a:xfrm>
          <a:prstGeom prst="straightConnector1">
            <a:avLst/>
          </a:prstGeom>
          <a:ln w="76200">
            <a:solidFill>
              <a:schemeClr val="accent5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4714875" y="2708275"/>
            <a:ext cx="130175" cy="1768475"/>
          </a:xfrm>
          <a:prstGeom prst="straightConnector1">
            <a:avLst/>
          </a:prstGeom>
          <a:ln w="76200">
            <a:solidFill>
              <a:schemeClr val="accent5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4013200" y="2073275"/>
            <a:ext cx="1995488" cy="2806700"/>
          </a:xfrm>
          <a:prstGeom prst="straightConnector1">
            <a:avLst/>
          </a:prstGeom>
          <a:ln w="76200">
            <a:solidFill>
              <a:schemeClr val="accent5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687" name="Picture 56" descr="C:\Users\riddhima.CASTALIA\AppData\Local\Microsoft\Windows\Temporary Internet Files\Content.Outlook\QH64T8RQ\Picture1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AEAEA"/>
              </a:clrFrom>
              <a:clrTo>
                <a:srgbClr val="EAEAEA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00" t="3745" r="30984" b="89268"/>
          <a:stretch>
            <a:fillRect/>
          </a:stretch>
        </p:blipFill>
        <p:spPr bwMode="auto">
          <a:xfrm>
            <a:off x="5403850" y="1733550"/>
            <a:ext cx="890588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00050" y="361950"/>
            <a:ext cx="9196388" cy="825500"/>
          </a:xfrm>
        </p:spPr>
        <p:txBody>
          <a:bodyPr/>
          <a:lstStyle/>
          <a:p>
            <a:pPr eaLnBrk="1" hangingPunct="1">
              <a:spcBef>
                <a:spcPts val="1000"/>
              </a:spcBef>
              <a:spcAft>
                <a:spcPts val="1000"/>
              </a:spcAft>
            </a:pPr>
            <a:r>
              <a:rPr lang="en-US" altLang="en-US" smtClean="0">
                <a:solidFill>
                  <a:schemeClr val="bg1"/>
                </a:solidFill>
              </a:rPr>
              <a:t>..mainly because they have clear institutional arrangements,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4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34D3677E-F067-4FCB-AA2B-34597E8E2A9A}" type="slidenum">
              <a:rPr lang="en-NZ" altLang="en-US" smtClean="0">
                <a:solidFill>
                  <a:srgbClr val="000090"/>
                </a:solidFill>
              </a:rPr>
              <a:pPr eaLnBrk="1" hangingPunct="1">
                <a:defRPr/>
              </a:pPr>
              <a:t>7</a:t>
            </a:fld>
            <a:endParaRPr lang="en-NZ" altLang="en-US" smtClean="0">
              <a:solidFill>
                <a:srgbClr val="000090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192280"/>
              </p:ext>
            </p:extLst>
          </p:nvPr>
        </p:nvGraphicFramePr>
        <p:xfrm>
          <a:off x="188913" y="2689225"/>
          <a:ext cx="9553575" cy="29987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39557"/>
                <a:gridCol w="1319003"/>
                <a:gridCol w="1319003"/>
                <a:gridCol w="1319003"/>
                <a:gridCol w="1319003"/>
                <a:gridCol w="1319003"/>
                <a:gridCol w="1319003"/>
              </a:tblGrid>
              <a:tr h="470906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21" marR="91421" marT="45728" marB="45728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Philippines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91421" marR="91421" marT="45728" marB="45728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Thailand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21" marR="91421" marT="45728" marB="45728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Laos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91421" marR="91421" marT="45728" marB="45728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Indonesia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21" marR="91421" marT="45728" marB="45728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Cambodia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91421" marR="91421" marT="45728" marB="45728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Myanmar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21" marR="91421" marT="45728" marB="45728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00473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Entity</a:t>
                      </a:r>
                      <a:r>
                        <a:rPr lang="en-US" sz="18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assigned to electrification?</a:t>
                      </a:r>
                      <a:endParaRPr lang="en-US" sz="18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91421" marR="91421" marT="45728" marB="45728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Yes, NEA</a:t>
                      </a:r>
                    </a:p>
                  </a:txBody>
                  <a:tcPr marL="91421" marR="91421" marT="45728" marB="45728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Yes, PEA and MEA</a:t>
                      </a:r>
                    </a:p>
                  </a:txBody>
                  <a:tcPr marL="91421" marR="91421" marT="45728" marB="45728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Yes, </a:t>
                      </a:r>
                      <a:r>
                        <a:rPr lang="en-US" sz="24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EdL</a:t>
                      </a:r>
                      <a:endParaRPr lang="en-US" sz="2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91421" marR="91421" marT="45728" marB="45728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Yes, </a:t>
                      </a:r>
                      <a:r>
                        <a:rPr lang="en-US" sz="24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PLN</a:t>
                      </a:r>
                      <a:endParaRPr lang="en-US" sz="2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91421" marR="91421" marT="45728" marB="45728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No</a:t>
                      </a:r>
                      <a:endParaRPr lang="en-US" sz="2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91421" marR="91421" marT="45728" marB="45728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?</a:t>
                      </a:r>
                      <a:endParaRPr lang="en-US" sz="2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91421" marR="91421" marT="45728" marB="45728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8298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Clear funding allocation</a:t>
                      </a:r>
                      <a:endParaRPr lang="en-US" sz="18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91421" marR="91421" marT="45728" marB="45728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Yes</a:t>
                      </a:r>
                      <a:endParaRPr lang="en-US" sz="2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91421" marR="91421" marT="45728" marB="45728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Yes</a:t>
                      </a:r>
                    </a:p>
                  </a:txBody>
                  <a:tcPr marL="91421" marR="91421" marT="45728" marB="45728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Yes</a:t>
                      </a:r>
                      <a:endParaRPr lang="en-US" sz="2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91421" marR="91421" marT="45728" marB="45728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Yes</a:t>
                      </a:r>
                      <a:endParaRPr lang="en-US" sz="2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91421" marR="91421" marT="45728" marB="45728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No</a:t>
                      </a:r>
                      <a:endParaRPr lang="en-US" sz="2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91421" marR="91421" marT="45728" marB="45728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?</a:t>
                      </a:r>
                      <a:endParaRPr lang="en-US" sz="2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91421" marR="91421" marT="45728" marB="45728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016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Electrification rate</a:t>
                      </a:r>
                      <a:endParaRPr lang="en-US" sz="18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91421" marR="91421" marT="45728" marB="45728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83%</a:t>
                      </a:r>
                      <a:endParaRPr lang="en-US" sz="2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91421" marR="91421" marT="45728" marB="45728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83%</a:t>
                      </a:r>
                      <a:endParaRPr lang="en-US" sz="2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91421" marR="91421" marT="45728" marB="45728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84%</a:t>
                      </a:r>
                      <a:endParaRPr lang="en-US" sz="2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91421" marR="91421" marT="45728" marB="45728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70%</a:t>
                      </a:r>
                      <a:endParaRPr lang="en-US" sz="2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91421" marR="91421" marT="45728" marB="45728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accent5"/>
                          </a:solidFill>
                        </a:rPr>
                        <a:t>31%</a:t>
                      </a:r>
                      <a:endParaRPr lang="en-US" sz="2400" dirty="0">
                        <a:solidFill>
                          <a:schemeClr val="accent5"/>
                        </a:solidFill>
                      </a:endParaRPr>
                    </a:p>
                  </a:txBody>
                  <a:tcPr marL="91421" marR="91421" marT="45728" marB="45728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accent5"/>
                          </a:solidFill>
                        </a:rPr>
                        <a:t>29%</a:t>
                      </a:r>
                      <a:endParaRPr lang="en-US" sz="2400" dirty="0">
                        <a:solidFill>
                          <a:schemeClr val="accent5"/>
                        </a:solidFill>
                      </a:endParaRPr>
                    </a:p>
                  </a:txBody>
                  <a:tcPr marL="91421" marR="91421" marT="45728" marB="45728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1820863" y="1830388"/>
            <a:ext cx="7921625" cy="7778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9743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275" y="1922463"/>
            <a:ext cx="914400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44" name="Picture 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738" y="1922463"/>
            <a:ext cx="914400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45" name="Picture 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1925638"/>
            <a:ext cx="914400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4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25" y="1922463"/>
            <a:ext cx="91281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47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963" y="1889125"/>
            <a:ext cx="914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48" name="TextBox 10"/>
          <p:cNvSpPr txBox="1">
            <a:spLocks noChangeArrowheads="1"/>
          </p:cNvSpPr>
          <p:nvPr/>
        </p:nvSpPr>
        <p:spPr bwMode="auto">
          <a:xfrm>
            <a:off x="190500" y="5765800"/>
            <a:ext cx="57419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i="1">
                <a:solidFill>
                  <a:schemeClr val="tx1"/>
                </a:solidFill>
                <a:cs typeface="Arial" pitchFamily="34" charset="0"/>
              </a:rPr>
              <a:t>Source: World Bank &amp; Castalia</a:t>
            </a:r>
          </a:p>
        </p:txBody>
      </p:sp>
      <p:pic>
        <p:nvPicPr>
          <p:cNvPr id="29749" name="Picture 4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1933575"/>
            <a:ext cx="91440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3"/>
          <p:cNvSpPr>
            <a:spLocks noGrp="1"/>
          </p:cNvSpPr>
          <p:nvPr>
            <p:ph type="sldNum" sz="quarter" idx="14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8A2EAF20-3B90-485F-B3B2-D7B72A2D89E4}" type="slidenum">
              <a:rPr lang="en-NZ" altLang="en-US" smtClean="0">
                <a:solidFill>
                  <a:srgbClr val="000090"/>
                </a:solidFill>
              </a:rPr>
              <a:pPr eaLnBrk="1" hangingPunct="1">
                <a:defRPr/>
              </a:pPr>
              <a:t>8</a:t>
            </a:fld>
            <a:endParaRPr lang="en-NZ" altLang="en-US" smtClean="0">
              <a:solidFill>
                <a:srgbClr val="000090"/>
              </a:solidFill>
            </a:endParaRPr>
          </a:p>
        </p:txBody>
      </p:sp>
      <p:sp>
        <p:nvSpPr>
          <p:cNvPr id="3072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5300" y="361950"/>
            <a:ext cx="8915400" cy="485775"/>
          </a:xfrm>
        </p:spPr>
        <p:txBody>
          <a:bodyPr/>
          <a:lstStyle/>
          <a:p>
            <a:pPr eaLnBrk="1" hangingPunct="1">
              <a:spcBef>
                <a:spcPts val="1000"/>
              </a:spcBef>
              <a:spcAft>
                <a:spcPts val="1000"/>
              </a:spcAft>
            </a:pPr>
            <a:r>
              <a:rPr lang="en-US" altLang="en-US" smtClean="0">
                <a:solidFill>
                  <a:schemeClr val="bg1"/>
                </a:solidFill>
              </a:rPr>
              <a:t>…and have involved private sector where it is feasible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180437"/>
              </p:ext>
            </p:extLst>
          </p:nvPr>
        </p:nvGraphicFramePr>
        <p:xfrm>
          <a:off x="78829" y="1481971"/>
          <a:ext cx="9340197" cy="5368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8587"/>
                <a:gridCol w="3161750"/>
                <a:gridCol w="3049860"/>
              </a:tblGrid>
              <a:tr h="40094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PUBLIC</a:t>
                      </a:r>
                      <a:endParaRPr lang="en-US" sz="2000" dirty="0"/>
                    </a:p>
                  </a:txBody>
                  <a:tcPr marL="99060" marR="9906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PRIVATE</a:t>
                      </a:r>
                      <a:endParaRPr lang="en-US" sz="2000" dirty="0"/>
                    </a:p>
                  </a:txBody>
                  <a:tcPr marL="99060" marR="9906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USER</a:t>
                      </a:r>
                      <a:endParaRPr lang="en-US" sz="2000" dirty="0"/>
                    </a:p>
                  </a:txBody>
                  <a:tcPr marL="99060" marR="99060">
                    <a:solidFill>
                      <a:schemeClr val="tx1"/>
                    </a:solidFill>
                  </a:tcPr>
                </a:tc>
              </a:tr>
              <a:tr h="7093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Program design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(lead)</a:t>
                      </a:r>
                      <a:endParaRPr lang="en-US" sz="2000" b="1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Program design </a:t>
                      </a:r>
                    </a:p>
                    <a:p>
                      <a:r>
                        <a:rPr lang="en-US" sz="2000" b="1" dirty="0" smtClean="0"/>
                        <a:t>(participate)</a:t>
                      </a:r>
                      <a:endParaRPr lang="en-US" sz="2000" b="1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Program design </a:t>
                      </a:r>
                    </a:p>
                    <a:p>
                      <a:r>
                        <a:rPr lang="en-US" sz="2000" b="1" dirty="0" smtClean="0"/>
                        <a:t>(participate)</a:t>
                      </a:r>
                    </a:p>
                  </a:txBody>
                  <a:tcPr marL="99060" marR="99060"/>
                </a:tc>
              </a:tr>
              <a:tr h="804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Program management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(promotion,</a:t>
                      </a:r>
                      <a:r>
                        <a:rPr lang="en-US" sz="2000" baseline="0" dirty="0" smtClean="0"/>
                        <a:t> accreditation</a:t>
                      </a:r>
                      <a:r>
                        <a:rPr lang="en-US" sz="2000" dirty="0" smtClean="0"/>
                        <a:t>)</a:t>
                      </a:r>
                      <a:endParaRPr lang="en-US" sz="20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en-US" sz="2000" b="1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en-US" sz="2000" b="1" dirty="0"/>
                    </a:p>
                  </a:txBody>
                  <a:tcPr marL="99060" marR="99060"/>
                </a:tc>
              </a:tr>
              <a:tr h="7093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70C0"/>
                          </a:solidFill>
                        </a:rPr>
                        <a:t>Marketing /                 User Identification</a:t>
                      </a:r>
                      <a:endParaRPr lang="en-US" sz="2000" b="1" dirty="0">
                        <a:solidFill>
                          <a:srgbClr val="0070C0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en-US" sz="2000" b="1" dirty="0"/>
                    </a:p>
                  </a:txBody>
                  <a:tcPr marL="99060" marR="99060"/>
                </a:tc>
              </a:tr>
              <a:tr h="10177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u="sng" dirty="0" smtClean="0">
                          <a:solidFill>
                            <a:srgbClr val="0070C0"/>
                          </a:solidFill>
                        </a:rPr>
                        <a:t>Partial</a:t>
                      </a:r>
                      <a:r>
                        <a:rPr lang="en-US" sz="2000" b="1" dirty="0" smtClean="0"/>
                        <a:t> capital subsidy </a:t>
                      </a:r>
                      <a:endParaRPr lang="en-US" sz="2000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Price </a:t>
                      </a:r>
                      <a:r>
                        <a:rPr lang="en-US" sz="2000" b="1" baseline="0" dirty="0" smtClean="0"/>
                        <a:t> ceiling</a:t>
                      </a:r>
                      <a:endParaRPr lang="en-US" sz="2000" b="1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TA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to solar companies</a:t>
                      </a:r>
                      <a:endParaRPr lang="en-US" sz="2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Equipment Procurement / Installation</a:t>
                      </a:r>
                      <a:endParaRPr lang="en-US" sz="2000" b="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70C0"/>
                          </a:solidFill>
                        </a:rPr>
                        <a:t>Equipment Cost   </a:t>
                      </a:r>
                      <a:r>
                        <a:rPr lang="en-US" sz="2000" b="0" dirty="0" smtClean="0"/>
                        <a:t>(minus subsidy):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0070C0"/>
                          </a:solidFill>
                        </a:rPr>
                        <a:t>Initial down-payment</a:t>
                      </a:r>
                      <a:endParaRPr lang="en-US" sz="2000" b="1" dirty="0">
                        <a:solidFill>
                          <a:srgbClr val="0070C0"/>
                        </a:solidFill>
                      </a:endParaRPr>
                    </a:p>
                  </a:txBody>
                  <a:tcPr marL="99060" marR="99060"/>
                </a:tc>
              </a:tr>
              <a:tr h="10177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70C0"/>
                          </a:solidFill>
                        </a:rPr>
                        <a:t>Loan to MFIs</a:t>
                      </a:r>
                      <a:endParaRPr lang="en-US" sz="2000" b="1" dirty="0">
                        <a:solidFill>
                          <a:srgbClr val="0070C0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b="1" dirty="0" err="1" smtClean="0">
                          <a:solidFill>
                            <a:srgbClr val="0070C0"/>
                          </a:solidFill>
                        </a:rPr>
                        <a:t>Microfinancing</a:t>
                      </a:r>
                      <a:endParaRPr lang="en-US" sz="2000" b="1" dirty="0">
                        <a:solidFill>
                          <a:srgbClr val="0070C0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0070C0"/>
                          </a:solidFill>
                        </a:rPr>
                        <a:t>Micro-loan monthly repayment</a:t>
                      </a:r>
                      <a:endParaRPr lang="en-US" sz="2000" b="1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en-US" sz="2000" b="0" dirty="0"/>
                    </a:p>
                  </a:txBody>
                  <a:tcPr marL="99060" marR="99060"/>
                </a:tc>
              </a:tr>
              <a:tr h="7093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O&amp;M</a:t>
                      </a:r>
                      <a:endParaRPr lang="en-US" sz="2000" b="1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O&amp;M Cost </a:t>
                      </a:r>
                      <a:r>
                        <a:rPr lang="en-US" sz="2000" b="0" dirty="0" smtClean="0">
                          <a:solidFill>
                            <a:srgbClr val="0070C0"/>
                          </a:solidFill>
                        </a:rPr>
                        <a:t>(when needed; not a monthly fee)</a:t>
                      </a:r>
                      <a:endParaRPr lang="en-US" sz="2000" b="0" dirty="0">
                        <a:solidFill>
                          <a:srgbClr val="0070C0"/>
                        </a:solidFill>
                      </a:endParaRPr>
                    </a:p>
                  </a:txBody>
                  <a:tcPr marL="99060" marR="9906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715048" y="4530797"/>
            <a:ext cx="1143654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accent2">
                    <a:lumMod val="75000"/>
                  </a:schemeClr>
                </a:solidFill>
              </a:rPr>
              <a:t>User owns equipment</a:t>
            </a:r>
            <a:endParaRPr lang="en-US" sz="15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14346"/>
          <p:cNvSpPr txBox="1">
            <a:spLocks noChangeArrowheads="1"/>
          </p:cNvSpPr>
          <p:nvPr/>
        </p:nvSpPr>
        <p:spPr bwMode="auto">
          <a:xfrm>
            <a:off x="425450" y="1009650"/>
            <a:ext cx="85455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i="1" dirty="0" smtClean="0">
                <a:solidFill>
                  <a:schemeClr val="tx1"/>
                </a:solidFill>
                <a:cs typeface="Arial" pitchFamily="34" charset="0"/>
              </a:rPr>
              <a:t>Honduras solar program </a:t>
            </a:r>
            <a:endParaRPr lang="en-US" altLang="en-US" i="1" dirty="0">
              <a:solidFill>
                <a:schemeClr val="tx1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/>
        </p:nvSpPr>
        <p:spPr>
          <a:xfrm>
            <a:off x="247650" y="2533650"/>
            <a:ext cx="1828800" cy="79692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sz="1600" dirty="0">
                <a:solidFill>
                  <a:schemeClr val="bg1"/>
                </a:solidFill>
              </a:rPr>
              <a:t>Identify preliminary business models</a:t>
            </a:r>
          </a:p>
        </p:txBody>
      </p:sp>
      <p:sp>
        <p:nvSpPr>
          <p:cNvPr id="31747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5300" y="392113"/>
            <a:ext cx="8915400" cy="485775"/>
          </a:xfrm>
        </p:spPr>
        <p:txBody>
          <a:bodyPr/>
          <a:lstStyle/>
          <a:p>
            <a:pPr eaLnBrk="1" hangingPunct="1"/>
            <a:r>
              <a:rPr lang="en-US" altLang="en-US" smtClean="0"/>
              <a:t>Approach: Phase I and Phase II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4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BD11E476-A215-436B-A027-38D896E8F173}" type="slidenum">
              <a:rPr lang="en-NZ" altLang="en-US" smtClean="0">
                <a:solidFill>
                  <a:srgbClr val="000090"/>
                </a:solidFill>
              </a:rPr>
              <a:pPr eaLnBrk="1" hangingPunct="1">
                <a:defRPr/>
              </a:pPr>
              <a:t>9</a:t>
            </a:fld>
            <a:endParaRPr lang="en-NZ" altLang="en-US" smtClean="0">
              <a:solidFill>
                <a:srgbClr val="000090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6442075" y="1667669"/>
            <a:ext cx="2024063" cy="1039019"/>
          </a:xfrm>
          <a:prstGeom prst="ellipse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sz="1400" dirty="0" smtClean="0">
                <a:solidFill>
                  <a:schemeClr val="tx2"/>
                </a:solidFill>
              </a:rPr>
              <a:t>Informal consultation </a:t>
            </a:r>
            <a:r>
              <a:rPr lang="en-AU" sz="1400" dirty="0">
                <a:solidFill>
                  <a:schemeClr val="tx2"/>
                </a:solidFill>
              </a:rPr>
              <a:t>with </a:t>
            </a:r>
            <a:r>
              <a:rPr lang="en-AU" sz="1400" dirty="0" err="1">
                <a:solidFill>
                  <a:schemeClr val="tx2"/>
                </a:solidFill>
              </a:rPr>
              <a:t>GoM</a:t>
            </a:r>
            <a:r>
              <a:rPr lang="en-AU" sz="1400" dirty="0">
                <a:solidFill>
                  <a:schemeClr val="tx2"/>
                </a:solidFill>
              </a:rPr>
              <a:t> (proposed)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1997075" y="2959100"/>
            <a:ext cx="1046163" cy="0"/>
          </a:xfrm>
          <a:prstGeom prst="straightConnector1">
            <a:avLst/>
          </a:prstGeom>
          <a:ln>
            <a:solidFill>
              <a:schemeClr val="tx2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2401888" y="1914525"/>
            <a:ext cx="0" cy="2125663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2008188" y="4052888"/>
            <a:ext cx="407987" cy="3175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H="1">
            <a:off x="1997075" y="1912938"/>
            <a:ext cx="406400" cy="158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49238" y="1646238"/>
            <a:ext cx="1828800" cy="72866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sz="1600" dirty="0">
                <a:solidFill>
                  <a:schemeClr val="bg1"/>
                </a:solidFill>
              </a:rPr>
              <a:t>Map out institutional arrangements</a:t>
            </a:r>
          </a:p>
        </p:txBody>
      </p:sp>
      <p:cxnSp>
        <p:nvCxnSpPr>
          <p:cNvPr id="98" name="Straight Arrow Connector 97"/>
          <p:cNvCxnSpPr/>
          <p:nvPr/>
        </p:nvCxnSpPr>
        <p:spPr>
          <a:xfrm>
            <a:off x="4305300" y="2959100"/>
            <a:ext cx="2954338" cy="19050"/>
          </a:xfrm>
          <a:prstGeom prst="straightConnector1">
            <a:avLst/>
          </a:prstGeom>
          <a:ln>
            <a:solidFill>
              <a:schemeClr val="tx2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Curved Right Arrow 102"/>
          <p:cNvSpPr/>
          <p:nvPr/>
        </p:nvSpPr>
        <p:spPr>
          <a:xfrm>
            <a:off x="7272338" y="2820988"/>
            <a:ext cx="276225" cy="368300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4" name="Curved Right Arrow 103"/>
          <p:cNvSpPr/>
          <p:nvPr/>
        </p:nvSpPr>
        <p:spPr>
          <a:xfrm rot="10800000">
            <a:off x="7553325" y="2792413"/>
            <a:ext cx="277813" cy="368300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043238" y="2347913"/>
            <a:ext cx="1487487" cy="1100137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sz="1600" dirty="0">
                <a:solidFill>
                  <a:schemeClr val="bg1"/>
                </a:solidFill>
              </a:rPr>
              <a:t>Identify institutional gaps and overlaps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938713" y="2374900"/>
            <a:ext cx="1503362" cy="110013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sz="1600" dirty="0">
                <a:solidFill>
                  <a:schemeClr val="bg1"/>
                </a:solidFill>
              </a:rPr>
              <a:t>Identify preliminary institutional options </a:t>
            </a:r>
          </a:p>
        </p:txBody>
      </p:sp>
      <p:cxnSp>
        <p:nvCxnSpPr>
          <p:cNvPr id="106" name="Straight Connector 105"/>
          <p:cNvCxnSpPr/>
          <p:nvPr/>
        </p:nvCxnSpPr>
        <p:spPr>
          <a:xfrm>
            <a:off x="0" y="4481513"/>
            <a:ext cx="9785350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Folded Corner 107"/>
          <p:cNvSpPr/>
          <p:nvPr/>
        </p:nvSpPr>
        <p:spPr>
          <a:xfrm>
            <a:off x="7070725" y="3325813"/>
            <a:ext cx="1084263" cy="865187"/>
          </a:xfrm>
          <a:prstGeom prst="foldedCorne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2"/>
                </a:solidFill>
              </a:rPr>
              <a:t>Preliminary findings</a:t>
            </a:r>
          </a:p>
        </p:txBody>
      </p:sp>
      <p:cxnSp>
        <p:nvCxnSpPr>
          <p:cNvPr id="113" name="Straight Arrow Connector 112"/>
          <p:cNvCxnSpPr/>
          <p:nvPr/>
        </p:nvCxnSpPr>
        <p:spPr>
          <a:xfrm>
            <a:off x="6165850" y="5715000"/>
            <a:ext cx="1114425" cy="0"/>
          </a:xfrm>
          <a:prstGeom prst="straightConnector1">
            <a:avLst/>
          </a:prstGeom>
          <a:ln>
            <a:solidFill>
              <a:schemeClr val="tx2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Curved Right Arrow 113"/>
          <p:cNvSpPr/>
          <p:nvPr/>
        </p:nvSpPr>
        <p:spPr>
          <a:xfrm>
            <a:off x="7289800" y="5557838"/>
            <a:ext cx="276225" cy="368300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15" name="Curved Right Arrow 114"/>
          <p:cNvSpPr/>
          <p:nvPr/>
        </p:nvSpPr>
        <p:spPr>
          <a:xfrm rot="10800000">
            <a:off x="7570788" y="5529263"/>
            <a:ext cx="277812" cy="368300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783138" y="5303838"/>
            <a:ext cx="1392237" cy="8890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sz="1600" dirty="0">
                <a:solidFill>
                  <a:schemeClr val="bg1"/>
                </a:solidFill>
              </a:rPr>
              <a:t>Adjust options</a:t>
            </a:r>
          </a:p>
        </p:txBody>
      </p:sp>
      <p:sp>
        <p:nvSpPr>
          <p:cNvPr id="116" name="Folded Corner 115"/>
          <p:cNvSpPr/>
          <p:nvPr/>
        </p:nvSpPr>
        <p:spPr>
          <a:xfrm>
            <a:off x="7097713" y="6007100"/>
            <a:ext cx="1085850" cy="714375"/>
          </a:xfrm>
          <a:prstGeom prst="foldedCorne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2"/>
                </a:solidFill>
              </a:rPr>
              <a:t>Interim Road Map</a:t>
            </a:r>
          </a:p>
        </p:txBody>
      </p:sp>
      <p:sp>
        <p:nvSpPr>
          <p:cNvPr id="117" name="Oval 116"/>
          <p:cNvSpPr/>
          <p:nvPr/>
        </p:nvSpPr>
        <p:spPr>
          <a:xfrm>
            <a:off x="6770688" y="4953000"/>
            <a:ext cx="1687512" cy="519113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sz="1400" dirty="0">
                <a:solidFill>
                  <a:schemeClr val="tx2"/>
                </a:solidFill>
              </a:rPr>
              <a:t>Workshop </a:t>
            </a:r>
            <a:r>
              <a:rPr lang="en-AU" sz="1400" dirty="0" smtClean="0">
                <a:solidFill>
                  <a:schemeClr val="tx2"/>
                </a:solidFill>
              </a:rPr>
              <a:t>III</a:t>
            </a:r>
            <a:endParaRPr lang="en-AU" sz="1400" dirty="0">
              <a:solidFill>
                <a:schemeClr val="tx2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22250" y="3575050"/>
            <a:ext cx="1828800" cy="77787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sz="1600" dirty="0">
                <a:solidFill>
                  <a:schemeClr val="bg1"/>
                </a:solidFill>
              </a:rPr>
              <a:t>Preliminary Funding assessment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247650" y="1128713"/>
            <a:ext cx="1022350" cy="3698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</a:rPr>
              <a:t>Phase I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15900" y="4594225"/>
            <a:ext cx="952500" cy="3698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</a:rPr>
              <a:t>Phase II</a:t>
            </a:r>
          </a:p>
        </p:txBody>
      </p:sp>
      <p:cxnSp>
        <p:nvCxnSpPr>
          <p:cNvPr id="31" name="Elbow Connector 30"/>
          <p:cNvCxnSpPr>
            <a:stCxn id="25" idx="6"/>
          </p:cNvCxnSpPr>
          <p:nvPr/>
        </p:nvCxnSpPr>
        <p:spPr>
          <a:xfrm flipH="1">
            <a:off x="1282700" y="2187179"/>
            <a:ext cx="7183438" cy="2464196"/>
          </a:xfrm>
          <a:prstGeom prst="bentConnector3">
            <a:avLst>
              <a:gd name="adj1" fmla="val -3182"/>
            </a:avLst>
          </a:prstGeom>
          <a:ln>
            <a:solidFill>
              <a:schemeClr val="accent5">
                <a:lumMod val="60000"/>
                <a:lumOff val="4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772" name="TextBox 19"/>
          <p:cNvSpPr txBox="1">
            <a:spLocks noChangeArrowheads="1"/>
          </p:cNvSpPr>
          <p:nvPr/>
        </p:nvSpPr>
        <p:spPr bwMode="auto">
          <a:xfrm>
            <a:off x="6800850" y="1329531"/>
            <a:ext cx="2095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000000"/>
                </a:solidFill>
                <a:cs typeface="Arial" pitchFamily="34" charset="0"/>
              </a:rPr>
              <a:t>January 2014</a:t>
            </a:r>
          </a:p>
        </p:txBody>
      </p:sp>
      <p:sp>
        <p:nvSpPr>
          <p:cNvPr id="31773" name="TextBox 31"/>
          <p:cNvSpPr txBox="1">
            <a:spLocks noChangeArrowheads="1"/>
          </p:cNvSpPr>
          <p:nvPr/>
        </p:nvSpPr>
        <p:spPr bwMode="auto">
          <a:xfrm>
            <a:off x="6769100" y="4660900"/>
            <a:ext cx="17414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002060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2A2A7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000000"/>
                </a:solidFill>
                <a:cs typeface="Arial" pitchFamily="34" charset="0"/>
              </a:rPr>
              <a:t>     March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Castalia US PowerPoint Template</Template>
  <TotalTime>14449</TotalTime>
  <Words>713</Words>
  <Application>Microsoft Office PowerPoint</Application>
  <PresentationFormat>A4 Paper (210x297 mm)</PresentationFormat>
  <Paragraphs>195</Paragraphs>
  <Slides>13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Castalia US PowerPoint Template</vt:lpstr>
      <vt:lpstr>Office Theme</vt:lpstr>
      <vt:lpstr>Microsoft Excel Chart</vt:lpstr>
      <vt:lpstr>PowerPoint Presentation</vt:lpstr>
      <vt:lpstr>PRESENTATION 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Castalia Strategic Advisors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Riddhima Gandhi</dc:creator>
  <cp:lastModifiedBy>Jeeyoon Kim</cp:lastModifiedBy>
  <cp:revision>758</cp:revision>
  <dcterms:created xsi:type="dcterms:W3CDTF">2013-10-18T14:42:50Z</dcterms:created>
  <dcterms:modified xsi:type="dcterms:W3CDTF">2013-11-22T06:31:24Z</dcterms:modified>
</cp:coreProperties>
</file>